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86"/>
  </p:notesMasterIdLst>
  <p:sldIdLst>
    <p:sldId id="256" r:id="rId2"/>
    <p:sldId id="355" r:id="rId3"/>
    <p:sldId id="422" r:id="rId4"/>
    <p:sldId id="357" r:id="rId5"/>
    <p:sldId id="358" r:id="rId6"/>
    <p:sldId id="359" r:id="rId7"/>
    <p:sldId id="361" r:id="rId8"/>
    <p:sldId id="364" r:id="rId9"/>
    <p:sldId id="365" r:id="rId10"/>
    <p:sldId id="366" r:id="rId11"/>
    <p:sldId id="367" r:id="rId12"/>
    <p:sldId id="368" r:id="rId13"/>
    <p:sldId id="369" r:id="rId14"/>
    <p:sldId id="370" r:id="rId15"/>
    <p:sldId id="372" r:id="rId16"/>
    <p:sldId id="423" r:id="rId17"/>
    <p:sldId id="424" r:id="rId18"/>
    <p:sldId id="374" r:id="rId19"/>
    <p:sldId id="425" r:id="rId20"/>
    <p:sldId id="426" r:id="rId21"/>
    <p:sldId id="380" r:id="rId22"/>
    <p:sldId id="382" r:id="rId23"/>
    <p:sldId id="324" r:id="rId24"/>
    <p:sldId id="325" r:id="rId25"/>
    <p:sldId id="327" r:id="rId26"/>
    <p:sldId id="328" r:id="rId27"/>
    <p:sldId id="329" r:id="rId28"/>
    <p:sldId id="330" r:id="rId29"/>
    <p:sldId id="331" r:id="rId30"/>
    <p:sldId id="332" r:id="rId31"/>
    <p:sldId id="333" r:id="rId32"/>
    <p:sldId id="334" r:id="rId33"/>
    <p:sldId id="336" r:id="rId34"/>
    <p:sldId id="337" r:id="rId35"/>
    <p:sldId id="339" r:id="rId36"/>
    <p:sldId id="342" r:id="rId37"/>
    <p:sldId id="344" r:id="rId38"/>
    <p:sldId id="345" r:id="rId39"/>
    <p:sldId id="346" r:id="rId40"/>
    <p:sldId id="347" r:id="rId41"/>
    <p:sldId id="348" r:id="rId42"/>
    <p:sldId id="349" r:id="rId43"/>
    <p:sldId id="350" r:id="rId44"/>
    <p:sldId id="351" r:id="rId45"/>
    <p:sldId id="352" r:id="rId46"/>
    <p:sldId id="353" r:id="rId47"/>
    <p:sldId id="354" r:id="rId48"/>
    <p:sldId id="383" r:id="rId49"/>
    <p:sldId id="384"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8" r:id="rId72"/>
    <p:sldId id="409" r:id="rId73"/>
    <p:sldId id="410" r:id="rId74"/>
    <p:sldId id="411" r:id="rId75"/>
    <p:sldId id="412" r:id="rId76"/>
    <p:sldId id="413" r:id="rId77"/>
    <p:sldId id="414" r:id="rId78"/>
    <p:sldId id="415" r:id="rId79"/>
    <p:sldId id="416" r:id="rId80"/>
    <p:sldId id="418" r:id="rId81"/>
    <p:sldId id="419" r:id="rId82"/>
    <p:sldId id="420" r:id="rId83"/>
    <p:sldId id="421" r:id="rId84"/>
    <p:sldId id="322"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B02"/>
    <a:srgbClr val="BA0003"/>
    <a:srgbClr val="62139E"/>
    <a:srgbClr val="219797"/>
    <a:srgbClr val="E3CD74"/>
    <a:srgbClr val="EEB42D"/>
    <a:srgbClr val="EED41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17" autoAdjust="0"/>
    <p:restoredTop sz="86460" autoAdjust="0"/>
  </p:normalViewPr>
  <p:slideViewPr>
    <p:cSldViewPr>
      <p:cViewPr varScale="1">
        <p:scale>
          <a:sx n="63" d="100"/>
          <a:sy n="63" d="100"/>
        </p:scale>
        <p:origin x="-11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13D18-5CCA-4E7D-A2FA-FC0B4DD2CC38}"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FED39BED-C74C-4D01-966B-21DBF63BAAF4}">
      <dgm:prSet phldrT="[Text]"/>
      <dgm:spPr/>
      <dgm:t>
        <a:bodyPr/>
        <a:lstStyle/>
        <a:p>
          <a:r>
            <a:rPr lang="en-US" dirty="0" smtClean="0"/>
            <a:t>2 GHz</a:t>
          </a:r>
          <a:endParaRPr lang="en-US" dirty="0"/>
        </a:p>
      </dgm:t>
    </dgm:pt>
    <dgm:pt modelId="{1409B731-FDE4-401F-AB94-D6D3020F5891}" type="parTrans" cxnId="{39FF5685-C18F-4B7B-BAFB-53B3D6DC58CE}">
      <dgm:prSet/>
      <dgm:spPr/>
      <dgm:t>
        <a:bodyPr/>
        <a:lstStyle/>
        <a:p>
          <a:endParaRPr lang="en-US"/>
        </a:p>
      </dgm:t>
    </dgm:pt>
    <dgm:pt modelId="{59348A0F-BD26-471C-AB32-B9874BD981BA}" type="sibTrans" cxnId="{39FF5685-C18F-4B7B-BAFB-53B3D6DC58CE}">
      <dgm:prSet/>
      <dgm:spPr/>
      <dgm:t>
        <a:bodyPr/>
        <a:lstStyle/>
        <a:p>
          <a:endParaRPr lang="en-US"/>
        </a:p>
      </dgm:t>
    </dgm:pt>
    <dgm:pt modelId="{F8330A51-F445-4A39-98F9-397F23917075}">
      <dgm:prSet phldrT="[Text]"/>
      <dgm:spPr/>
      <dgm:t>
        <a:bodyPr/>
        <a:lstStyle/>
        <a:p>
          <a:r>
            <a:rPr lang="en-US" dirty="0" smtClean="0"/>
            <a:t>5 GHz</a:t>
          </a:r>
          <a:endParaRPr lang="en-US" dirty="0"/>
        </a:p>
      </dgm:t>
    </dgm:pt>
    <dgm:pt modelId="{3BBB39ED-C642-44B8-8266-31C3A960216E}" type="parTrans" cxnId="{D9EA96DB-71AC-4DD9-BF18-E2BEE4117101}">
      <dgm:prSet/>
      <dgm:spPr/>
      <dgm:t>
        <a:bodyPr/>
        <a:lstStyle/>
        <a:p>
          <a:endParaRPr lang="en-US"/>
        </a:p>
      </dgm:t>
    </dgm:pt>
    <dgm:pt modelId="{CFB6ED64-3737-4B32-94E0-8E6E3717F960}" type="sibTrans" cxnId="{D9EA96DB-71AC-4DD9-BF18-E2BEE4117101}">
      <dgm:prSet/>
      <dgm:spPr/>
      <dgm:t>
        <a:bodyPr/>
        <a:lstStyle/>
        <a:p>
          <a:endParaRPr lang="en-US"/>
        </a:p>
      </dgm:t>
    </dgm:pt>
    <dgm:pt modelId="{6DA2E7C9-9E40-4D64-A677-9A9EBF85DB04}">
      <dgm:prSet phldrT="[Text]"/>
      <dgm:spPr/>
      <dgm:t>
        <a:bodyPr/>
        <a:lstStyle/>
        <a:p>
          <a:r>
            <a:rPr lang="en-US" dirty="0" smtClean="0"/>
            <a:t>10.5 GHz</a:t>
          </a:r>
          <a:endParaRPr lang="en-US" dirty="0"/>
        </a:p>
      </dgm:t>
    </dgm:pt>
    <dgm:pt modelId="{909947B2-A550-4D51-A8A1-3AD900E4AE7A}" type="parTrans" cxnId="{318504E0-C918-4728-BF5E-D82A851EA3BE}">
      <dgm:prSet/>
      <dgm:spPr/>
      <dgm:t>
        <a:bodyPr/>
        <a:lstStyle/>
        <a:p>
          <a:endParaRPr lang="en-US"/>
        </a:p>
      </dgm:t>
    </dgm:pt>
    <dgm:pt modelId="{F394A097-7EF8-411E-90B6-9C94D57A6690}" type="sibTrans" cxnId="{318504E0-C918-4728-BF5E-D82A851EA3BE}">
      <dgm:prSet/>
      <dgm:spPr/>
      <dgm:t>
        <a:bodyPr/>
        <a:lstStyle/>
        <a:p>
          <a:endParaRPr lang="en-US"/>
        </a:p>
      </dgm:t>
    </dgm:pt>
    <dgm:pt modelId="{3483F186-AD3A-48A9-A98D-06C8B3637B30}">
      <dgm:prSet phldrT="[Text]"/>
      <dgm:spPr/>
      <dgm:t>
        <a:bodyPr/>
        <a:lstStyle/>
        <a:p>
          <a:r>
            <a:rPr lang="en-US" dirty="0" smtClean="0"/>
            <a:t>25 GHz</a:t>
          </a:r>
          <a:endParaRPr lang="en-US" dirty="0"/>
        </a:p>
      </dgm:t>
    </dgm:pt>
    <dgm:pt modelId="{ED4CDABB-F3BC-4718-85AB-D3CB68DC5B62}" type="parTrans" cxnId="{E24F8DE0-BD0E-4D25-9D37-3510B81351B2}">
      <dgm:prSet/>
      <dgm:spPr/>
      <dgm:t>
        <a:bodyPr/>
        <a:lstStyle/>
        <a:p>
          <a:endParaRPr lang="en-US"/>
        </a:p>
      </dgm:t>
    </dgm:pt>
    <dgm:pt modelId="{10508018-7296-4BAB-900A-040142D27F3B}" type="sibTrans" cxnId="{E24F8DE0-BD0E-4D25-9D37-3510B81351B2}">
      <dgm:prSet/>
      <dgm:spPr/>
      <dgm:t>
        <a:bodyPr/>
        <a:lstStyle/>
        <a:p>
          <a:endParaRPr lang="en-US"/>
        </a:p>
      </dgm:t>
    </dgm:pt>
    <dgm:pt modelId="{9008C18F-D842-47A1-85F0-C1BEB62ED59A}" type="pres">
      <dgm:prSet presAssocID="{91B13D18-5CCA-4E7D-A2FA-FC0B4DD2CC38}" presName="Name0" presStyleCnt="0">
        <dgm:presLayoutVars>
          <dgm:chMax val="7"/>
          <dgm:resizeHandles val="exact"/>
        </dgm:presLayoutVars>
      </dgm:prSet>
      <dgm:spPr/>
      <dgm:t>
        <a:bodyPr/>
        <a:lstStyle/>
        <a:p>
          <a:endParaRPr lang="en-US"/>
        </a:p>
      </dgm:t>
    </dgm:pt>
    <dgm:pt modelId="{A918CFF6-69BC-466A-8B3B-4DBC448FC006}" type="pres">
      <dgm:prSet presAssocID="{91B13D18-5CCA-4E7D-A2FA-FC0B4DD2CC38}" presName="comp1" presStyleCnt="0"/>
      <dgm:spPr/>
    </dgm:pt>
    <dgm:pt modelId="{C660D610-4B90-4555-8E67-D640CD569776}" type="pres">
      <dgm:prSet presAssocID="{91B13D18-5CCA-4E7D-A2FA-FC0B4DD2CC38}" presName="circle1" presStyleLbl="node1" presStyleIdx="0" presStyleCnt="4"/>
      <dgm:spPr/>
      <dgm:t>
        <a:bodyPr/>
        <a:lstStyle/>
        <a:p>
          <a:endParaRPr lang="en-US"/>
        </a:p>
      </dgm:t>
    </dgm:pt>
    <dgm:pt modelId="{71504FE4-C51C-442A-BEBF-D95E1FE9356A}" type="pres">
      <dgm:prSet presAssocID="{91B13D18-5CCA-4E7D-A2FA-FC0B4DD2CC38}" presName="c1text" presStyleLbl="node1" presStyleIdx="0" presStyleCnt="4">
        <dgm:presLayoutVars>
          <dgm:bulletEnabled val="1"/>
        </dgm:presLayoutVars>
      </dgm:prSet>
      <dgm:spPr/>
      <dgm:t>
        <a:bodyPr/>
        <a:lstStyle/>
        <a:p>
          <a:endParaRPr lang="en-US"/>
        </a:p>
      </dgm:t>
    </dgm:pt>
    <dgm:pt modelId="{92FA737F-A4B2-4500-B77A-DBCF9A58AFA8}" type="pres">
      <dgm:prSet presAssocID="{91B13D18-5CCA-4E7D-A2FA-FC0B4DD2CC38}" presName="comp2" presStyleCnt="0"/>
      <dgm:spPr/>
    </dgm:pt>
    <dgm:pt modelId="{E931EAE0-E7AF-49DC-87B8-3897FA76D274}" type="pres">
      <dgm:prSet presAssocID="{91B13D18-5CCA-4E7D-A2FA-FC0B4DD2CC38}" presName="circle2" presStyleLbl="node1" presStyleIdx="1" presStyleCnt="4"/>
      <dgm:spPr/>
      <dgm:t>
        <a:bodyPr/>
        <a:lstStyle/>
        <a:p>
          <a:endParaRPr lang="en-US"/>
        </a:p>
      </dgm:t>
    </dgm:pt>
    <dgm:pt modelId="{E2EF68AB-1801-4CF5-A95D-B8F048D82CD7}" type="pres">
      <dgm:prSet presAssocID="{91B13D18-5CCA-4E7D-A2FA-FC0B4DD2CC38}" presName="c2text" presStyleLbl="node1" presStyleIdx="1" presStyleCnt="4">
        <dgm:presLayoutVars>
          <dgm:bulletEnabled val="1"/>
        </dgm:presLayoutVars>
      </dgm:prSet>
      <dgm:spPr/>
      <dgm:t>
        <a:bodyPr/>
        <a:lstStyle/>
        <a:p>
          <a:endParaRPr lang="en-US"/>
        </a:p>
      </dgm:t>
    </dgm:pt>
    <dgm:pt modelId="{1BAF273C-F907-4947-8CE6-101DEA72907C}" type="pres">
      <dgm:prSet presAssocID="{91B13D18-5CCA-4E7D-A2FA-FC0B4DD2CC38}" presName="comp3" presStyleCnt="0"/>
      <dgm:spPr/>
    </dgm:pt>
    <dgm:pt modelId="{3F3DAD9A-880E-4174-A50A-6A4E2B28E26C}" type="pres">
      <dgm:prSet presAssocID="{91B13D18-5CCA-4E7D-A2FA-FC0B4DD2CC38}" presName="circle3" presStyleLbl="node1" presStyleIdx="2" presStyleCnt="4"/>
      <dgm:spPr/>
      <dgm:t>
        <a:bodyPr/>
        <a:lstStyle/>
        <a:p>
          <a:endParaRPr lang="en-US"/>
        </a:p>
      </dgm:t>
    </dgm:pt>
    <dgm:pt modelId="{78C4C23D-125A-4C4E-92A4-50879F1BB5D7}" type="pres">
      <dgm:prSet presAssocID="{91B13D18-5CCA-4E7D-A2FA-FC0B4DD2CC38}" presName="c3text" presStyleLbl="node1" presStyleIdx="2" presStyleCnt="4">
        <dgm:presLayoutVars>
          <dgm:bulletEnabled val="1"/>
        </dgm:presLayoutVars>
      </dgm:prSet>
      <dgm:spPr/>
      <dgm:t>
        <a:bodyPr/>
        <a:lstStyle/>
        <a:p>
          <a:endParaRPr lang="en-US"/>
        </a:p>
      </dgm:t>
    </dgm:pt>
    <dgm:pt modelId="{797B8D25-C6B5-4273-A241-4D74AB1039B1}" type="pres">
      <dgm:prSet presAssocID="{91B13D18-5CCA-4E7D-A2FA-FC0B4DD2CC38}" presName="comp4" presStyleCnt="0"/>
      <dgm:spPr/>
    </dgm:pt>
    <dgm:pt modelId="{E54D3ABD-8012-4923-9808-316F9D011866}" type="pres">
      <dgm:prSet presAssocID="{91B13D18-5CCA-4E7D-A2FA-FC0B4DD2CC38}" presName="circle4" presStyleLbl="node1" presStyleIdx="3" presStyleCnt="4"/>
      <dgm:spPr/>
      <dgm:t>
        <a:bodyPr/>
        <a:lstStyle/>
        <a:p>
          <a:endParaRPr lang="en-US"/>
        </a:p>
      </dgm:t>
    </dgm:pt>
    <dgm:pt modelId="{395057C3-6D0D-4A64-842B-816AC205AD98}" type="pres">
      <dgm:prSet presAssocID="{91B13D18-5CCA-4E7D-A2FA-FC0B4DD2CC38}" presName="c4text" presStyleLbl="node1" presStyleIdx="3" presStyleCnt="4">
        <dgm:presLayoutVars>
          <dgm:bulletEnabled val="1"/>
        </dgm:presLayoutVars>
      </dgm:prSet>
      <dgm:spPr/>
      <dgm:t>
        <a:bodyPr/>
        <a:lstStyle/>
        <a:p>
          <a:endParaRPr lang="en-US"/>
        </a:p>
      </dgm:t>
    </dgm:pt>
  </dgm:ptLst>
  <dgm:cxnLst>
    <dgm:cxn modelId="{FF111D09-873C-4C8E-9509-6FF4B438DD8E}" type="presOf" srcId="{F8330A51-F445-4A39-98F9-397F23917075}" destId="{E931EAE0-E7AF-49DC-87B8-3897FA76D274}" srcOrd="0" destOrd="0" presId="urn:microsoft.com/office/officeart/2005/8/layout/venn2"/>
    <dgm:cxn modelId="{DEBB41E4-F42C-44BE-A84F-ABDF565DA87E}" type="presOf" srcId="{3483F186-AD3A-48A9-A98D-06C8B3637B30}" destId="{395057C3-6D0D-4A64-842B-816AC205AD98}" srcOrd="1" destOrd="0" presId="urn:microsoft.com/office/officeart/2005/8/layout/venn2"/>
    <dgm:cxn modelId="{91709ABA-8DB3-4E4D-AE4D-F21A870116BF}" type="presOf" srcId="{3483F186-AD3A-48A9-A98D-06C8B3637B30}" destId="{E54D3ABD-8012-4923-9808-316F9D011866}" srcOrd="0" destOrd="0" presId="urn:microsoft.com/office/officeart/2005/8/layout/venn2"/>
    <dgm:cxn modelId="{E24F8DE0-BD0E-4D25-9D37-3510B81351B2}" srcId="{91B13D18-5CCA-4E7D-A2FA-FC0B4DD2CC38}" destId="{3483F186-AD3A-48A9-A98D-06C8B3637B30}" srcOrd="3" destOrd="0" parTransId="{ED4CDABB-F3BC-4718-85AB-D3CB68DC5B62}" sibTransId="{10508018-7296-4BAB-900A-040142D27F3B}"/>
    <dgm:cxn modelId="{D9EA96DB-71AC-4DD9-BF18-E2BEE4117101}" srcId="{91B13D18-5CCA-4E7D-A2FA-FC0B4DD2CC38}" destId="{F8330A51-F445-4A39-98F9-397F23917075}" srcOrd="1" destOrd="0" parTransId="{3BBB39ED-C642-44B8-8266-31C3A960216E}" sibTransId="{CFB6ED64-3737-4B32-94E0-8E6E3717F960}"/>
    <dgm:cxn modelId="{6204777B-C084-4767-9580-2C9725E786D0}" type="presOf" srcId="{6DA2E7C9-9E40-4D64-A677-9A9EBF85DB04}" destId="{3F3DAD9A-880E-4174-A50A-6A4E2B28E26C}" srcOrd="0" destOrd="0" presId="urn:microsoft.com/office/officeart/2005/8/layout/venn2"/>
    <dgm:cxn modelId="{39FF5685-C18F-4B7B-BAFB-53B3D6DC58CE}" srcId="{91B13D18-5CCA-4E7D-A2FA-FC0B4DD2CC38}" destId="{FED39BED-C74C-4D01-966B-21DBF63BAAF4}" srcOrd="0" destOrd="0" parTransId="{1409B731-FDE4-401F-AB94-D6D3020F5891}" sibTransId="{59348A0F-BD26-471C-AB32-B9874BD981BA}"/>
    <dgm:cxn modelId="{03839453-EF50-4E7F-A48A-A154977AB76A}" type="presOf" srcId="{FED39BED-C74C-4D01-966B-21DBF63BAAF4}" destId="{71504FE4-C51C-442A-BEBF-D95E1FE9356A}" srcOrd="1" destOrd="0" presId="urn:microsoft.com/office/officeart/2005/8/layout/venn2"/>
    <dgm:cxn modelId="{B88B8B77-BBEB-4AE0-8A89-3AA96C4AC81B}" type="presOf" srcId="{91B13D18-5CCA-4E7D-A2FA-FC0B4DD2CC38}" destId="{9008C18F-D842-47A1-85F0-C1BEB62ED59A}" srcOrd="0" destOrd="0" presId="urn:microsoft.com/office/officeart/2005/8/layout/venn2"/>
    <dgm:cxn modelId="{67F95BDB-8D13-4CE9-A5BE-AE4DD3EF43C1}" type="presOf" srcId="{6DA2E7C9-9E40-4D64-A677-9A9EBF85DB04}" destId="{78C4C23D-125A-4C4E-92A4-50879F1BB5D7}" srcOrd="1" destOrd="0" presId="urn:microsoft.com/office/officeart/2005/8/layout/venn2"/>
    <dgm:cxn modelId="{318504E0-C918-4728-BF5E-D82A851EA3BE}" srcId="{91B13D18-5CCA-4E7D-A2FA-FC0B4DD2CC38}" destId="{6DA2E7C9-9E40-4D64-A677-9A9EBF85DB04}" srcOrd="2" destOrd="0" parTransId="{909947B2-A550-4D51-A8A1-3AD900E4AE7A}" sibTransId="{F394A097-7EF8-411E-90B6-9C94D57A6690}"/>
    <dgm:cxn modelId="{89A1B760-DFF1-496C-B6C5-647D87732DEA}" type="presOf" srcId="{FED39BED-C74C-4D01-966B-21DBF63BAAF4}" destId="{C660D610-4B90-4555-8E67-D640CD569776}" srcOrd="0" destOrd="0" presId="urn:microsoft.com/office/officeart/2005/8/layout/venn2"/>
    <dgm:cxn modelId="{0E1F8CE9-D594-4BE8-92DD-19B1FE6FFEA2}" type="presOf" srcId="{F8330A51-F445-4A39-98F9-397F23917075}" destId="{E2EF68AB-1801-4CF5-A95D-B8F048D82CD7}" srcOrd="1" destOrd="0" presId="urn:microsoft.com/office/officeart/2005/8/layout/venn2"/>
    <dgm:cxn modelId="{CFB53C1D-9985-471E-9A7E-E6BFB320C55E}" type="presParOf" srcId="{9008C18F-D842-47A1-85F0-C1BEB62ED59A}" destId="{A918CFF6-69BC-466A-8B3B-4DBC448FC006}" srcOrd="0" destOrd="0" presId="urn:microsoft.com/office/officeart/2005/8/layout/venn2"/>
    <dgm:cxn modelId="{0B9B2704-F864-4E4E-AF19-848743F89D27}" type="presParOf" srcId="{A918CFF6-69BC-466A-8B3B-4DBC448FC006}" destId="{C660D610-4B90-4555-8E67-D640CD569776}" srcOrd="0" destOrd="0" presId="urn:microsoft.com/office/officeart/2005/8/layout/venn2"/>
    <dgm:cxn modelId="{E8F31251-2D01-4B2F-92AF-F7162875004E}" type="presParOf" srcId="{A918CFF6-69BC-466A-8B3B-4DBC448FC006}" destId="{71504FE4-C51C-442A-BEBF-D95E1FE9356A}" srcOrd="1" destOrd="0" presId="urn:microsoft.com/office/officeart/2005/8/layout/venn2"/>
    <dgm:cxn modelId="{C1A61853-9511-47DA-8574-0ACA398CEF95}" type="presParOf" srcId="{9008C18F-D842-47A1-85F0-C1BEB62ED59A}" destId="{92FA737F-A4B2-4500-B77A-DBCF9A58AFA8}" srcOrd="1" destOrd="0" presId="urn:microsoft.com/office/officeart/2005/8/layout/venn2"/>
    <dgm:cxn modelId="{1F2BE0CE-ABC8-46B7-AFF4-F8CC26EAC49B}" type="presParOf" srcId="{92FA737F-A4B2-4500-B77A-DBCF9A58AFA8}" destId="{E931EAE0-E7AF-49DC-87B8-3897FA76D274}" srcOrd="0" destOrd="0" presId="urn:microsoft.com/office/officeart/2005/8/layout/venn2"/>
    <dgm:cxn modelId="{59CCE4B6-B59B-4804-BF1B-221D092E8211}" type="presParOf" srcId="{92FA737F-A4B2-4500-B77A-DBCF9A58AFA8}" destId="{E2EF68AB-1801-4CF5-A95D-B8F048D82CD7}" srcOrd="1" destOrd="0" presId="urn:microsoft.com/office/officeart/2005/8/layout/venn2"/>
    <dgm:cxn modelId="{EF6EDD69-B6CD-4C52-9BC3-4323E20C00E1}" type="presParOf" srcId="{9008C18F-D842-47A1-85F0-C1BEB62ED59A}" destId="{1BAF273C-F907-4947-8CE6-101DEA72907C}" srcOrd="2" destOrd="0" presId="urn:microsoft.com/office/officeart/2005/8/layout/venn2"/>
    <dgm:cxn modelId="{0B2E2663-A0AC-402A-BFEC-416EB2170510}" type="presParOf" srcId="{1BAF273C-F907-4947-8CE6-101DEA72907C}" destId="{3F3DAD9A-880E-4174-A50A-6A4E2B28E26C}" srcOrd="0" destOrd="0" presId="urn:microsoft.com/office/officeart/2005/8/layout/venn2"/>
    <dgm:cxn modelId="{55FB66CC-4D05-4FF2-9586-8E479FDD7F6E}" type="presParOf" srcId="{1BAF273C-F907-4947-8CE6-101DEA72907C}" destId="{78C4C23D-125A-4C4E-92A4-50879F1BB5D7}" srcOrd="1" destOrd="0" presId="urn:microsoft.com/office/officeart/2005/8/layout/venn2"/>
    <dgm:cxn modelId="{E169E4C9-C6C0-4FB4-9420-BDFA8DD7B28C}" type="presParOf" srcId="{9008C18F-D842-47A1-85F0-C1BEB62ED59A}" destId="{797B8D25-C6B5-4273-A241-4D74AB1039B1}" srcOrd="3" destOrd="0" presId="urn:microsoft.com/office/officeart/2005/8/layout/venn2"/>
    <dgm:cxn modelId="{11B126EF-01DD-440C-8729-6E4C8E3F1BC7}" type="presParOf" srcId="{797B8D25-C6B5-4273-A241-4D74AB1039B1}" destId="{E54D3ABD-8012-4923-9808-316F9D011866}" srcOrd="0" destOrd="0" presId="urn:microsoft.com/office/officeart/2005/8/layout/venn2"/>
    <dgm:cxn modelId="{C1142070-044B-4A26-9784-49B84C6A9176}" type="presParOf" srcId="{797B8D25-C6B5-4273-A241-4D74AB1039B1}" destId="{395057C3-6D0D-4A64-842B-816AC205AD98}"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60D610-4B90-4555-8E67-D640CD569776}">
      <dsp:nvSpPr>
        <dsp:cNvPr id="0" name=""/>
        <dsp:cNvSpPr/>
      </dsp:nvSpPr>
      <dsp:spPr>
        <a:xfrm>
          <a:off x="1016000" y="0"/>
          <a:ext cx="4064000" cy="406400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 GHz</a:t>
          </a:r>
          <a:endParaRPr lang="en-US" sz="1600" kern="1200" dirty="0"/>
        </a:p>
      </dsp:txBody>
      <dsp:txXfrm>
        <a:off x="2479852" y="203199"/>
        <a:ext cx="1136294" cy="609600"/>
      </dsp:txXfrm>
    </dsp:sp>
    <dsp:sp modelId="{E931EAE0-E7AF-49DC-87B8-3897FA76D274}">
      <dsp:nvSpPr>
        <dsp:cNvPr id="0" name=""/>
        <dsp:cNvSpPr/>
      </dsp:nvSpPr>
      <dsp:spPr>
        <a:xfrm>
          <a:off x="1422400" y="812799"/>
          <a:ext cx="3251200" cy="3251200"/>
        </a:xfrm>
        <a:prstGeom prst="ellipse">
          <a:avLst/>
        </a:prstGeom>
        <a:solidFill>
          <a:schemeClr val="accent2">
            <a:hueOff val="-245742"/>
            <a:satOff val="2955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5 GHz</a:t>
          </a:r>
          <a:endParaRPr lang="en-US" sz="1600" kern="1200" dirty="0"/>
        </a:p>
      </dsp:txBody>
      <dsp:txXfrm>
        <a:off x="2479852" y="1007871"/>
        <a:ext cx="1136294" cy="585216"/>
      </dsp:txXfrm>
    </dsp:sp>
    <dsp:sp modelId="{3F3DAD9A-880E-4174-A50A-6A4E2B28E26C}">
      <dsp:nvSpPr>
        <dsp:cNvPr id="0" name=""/>
        <dsp:cNvSpPr/>
      </dsp:nvSpPr>
      <dsp:spPr>
        <a:xfrm>
          <a:off x="1828800" y="1625599"/>
          <a:ext cx="2438400" cy="2438400"/>
        </a:xfrm>
        <a:prstGeom prst="ellipse">
          <a:avLst/>
        </a:prstGeom>
        <a:solidFill>
          <a:schemeClr val="accent2">
            <a:hueOff val="-491484"/>
            <a:satOff val="59113"/>
            <a:lumOff val="67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10.5 GHz</a:t>
          </a:r>
          <a:endParaRPr lang="en-US" sz="1600" kern="1200" dirty="0"/>
        </a:p>
      </dsp:txBody>
      <dsp:txXfrm>
        <a:off x="2479852" y="1808479"/>
        <a:ext cx="1136294" cy="548640"/>
      </dsp:txXfrm>
    </dsp:sp>
    <dsp:sp modelId="{E54D3ABD-8012-4923-9808-316F9D011866}">
      <dsp:nvSpPr>
        <dsp:cNvPr id="0" name=""/>
        <dsp:cNvSpPr/>
      </dsp:nvSpPr>
      <dsp:spPr>
        <a:xfrm>
          <a:off x="2235200" y="2438399"/>
          <a:ext cx="1625600" cy="1625600"/>
        </a:xfrm>
        <a:prstGeom prst="ellipse">
          <a:avLst/>
        </a:prstGeom>
        <a:solidFill>
          <a:schemeClr val="accent2">
            <a:hueOff val="-737226"/>
            <a:satOff val="88670"/>
            <a:lumOff val="10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25 GHz</a:t>
          </a:r>
          <a:endParaRPr lang="en-US" sz="1600" kern="1200" dirty="0"/>
        </a:p>
      </dsp:txBody>
      <dsp:txXfrm>
        <a:off x="2473263" y="2844799"/>
        <a:ext cx="1149472" cy="8128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image" Target="../media/image8.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B624B76-A18D-4F41-82F7-0778E483D495}" type="datetimeFigureOut">
              <a:rPr lang="en-US"/>
              <a:pPr>
                <a:defRPr/>
              </a:pPr>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7E02B-EF0C-4B8B-A2A9-D855F77FD313}" type="slidenum">
              <a:rPr lang="en-US"/>
              <a:pPr>
                <a:defRPr/>
              </a:pPr>
              <a:t>‹#›</a:t>
            </a:fld>
            <a:endParaRPr lang="en-US"/>
          </a:p>
        </p:txBody>
      </p:sp>
    </p:spTree>
    <p:extLst>
      <p:ext uri="{BB962C8B-B14F-4D97-AF65-F5344CB8AC3E}">
        <p14:creationId xmlns:p14="http://schemas.microsoft.com/office/powerpoint/2010/main" xmlns="" val="2582697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BA27E02B-EF0C-4B8B-A2A9-D855F77FD313}"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r>
              <a:rPr lang="fil-PH" smtClean="0"/>
              <a:t>Microwave Communication</a:t>
            </a: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DA05AEEB-256F-4807-BBB6-C6481FE02C22}"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fil-PH" smtClean="0"/>
              <a:t>Microwave Communication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396B98-2422-4B38-B45A-F1402801D644}"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fil-PH" smtClean="0"/>
              <a:t>Microwave Communication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EB95D9-560F-4FE2-8ED8-6A05C9F0475E}"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fil-PH" smtClean="0"/>
              <a:t>Microwave Communication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A5ABB2-28B7-4608-878C-51BF2101CA66}"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fil-PH" smtClean="0"/>
              <a:t>Microwave Communication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446C1D-F79D-4BEE-B801-E26384DDBDB7}"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r>
              <a:rPr lang="fil-PH" smtClean="0"/>
              <a:t>Microwave Communication</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C93E6D-33E8-4491-8EC1-A963C2C177A9}" type="slidenum">
              <a:rPr lang="en-US" smtClean="0"/>
              <a:pPr>
                <a:defRPr/>
              </a:pPr>
              <a:t>‹#›</a:t>
            </a:fld>
            <a:endParaRPr lang="en-US"/>
          </a:p>
        </p:txBody>
      </p:sp>
      <p:sp>
        <p:nvSpPr>
          <p:cNvPr id="9" name="Content Placeholder 8"/>
          <p:cNvSpPr>
            <a:spLocks noGrp="1"/>
          </p:cNvSpPr>
          <p:nvPr>
            <p:ph sz="quarter" idx="13"/>
          </p:nvPr>
        </p:nvSpPr>
        <p:spPr>
          <a:xfrm>
            <a:off x="755576" y="1484784"/>
            <a:ext cx="3706696" cy="4536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484784"/>
            <a:ext cx="3815280" cy="4536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55576" y="1412776"/>
            <a:ext cx="371368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5576" y="2132856"/>
            <a:ext cx="3706001" cy="36776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8" y="1421086"/>
            <a:ext cx="374441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132856"/>
            <a:ext cx="3743272" cy="36776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fil-PH" smtClean="0"/>
              <a:t>Microwave Communication</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6519DD9-1768-4591-B5BE-803137F547DE}"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fil-PH" smtClean="0"/>
              <a:t>Microwave Communication</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3840837-2D5D-4A65-A52D-075456FC12DE}"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il-PH" smtClean="0"/>
              <a:t>Microwave Communication</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FD3860-4E88-4681-81E0-42E3D391ED88}"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r>
              <a:rPr lang="fil-PH" smtClean="0"/>
              <a:t>Microwave Communication</a:t>
            </a:r>
            <a:endParaRPr lang="en-US"/>
          </a:p>
        </p:txBody>
      </p:sp>
      <p:sp>
        <p:nvSpPr>
          <p:cNvPr id="7" name="Slide Number Placeholder 6"/>
          <p:cNvSpPr>
            <a:spLocks noGrp="1"/>
          </p:cNvSpPr>
          <p:nvPr>
            <p:ph type="sldNum" sz="quarter" idx="12"/>
          </p:nvPr>
        </p:nvSpPr>
        <p:spPr/>
        <p:txBody>
          <a:bodyPr/>
          <a:lstStyle/>
          <a:p>
            <a:pPr>
              <a:defRPr/>
            </a:pPr>
            <a:fld id="{51B1FEA8-E9B0-4C36-AD66-5A62FE333F81}"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764704"/>
            <a:ext cx="3090440" cy="5242557"/>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fil-PH" smtClean="0"/>
              <a:t>Microwave Communication</a:t>
            </a: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p:txBody>
          <a:bodyPr/>
          <a:lstStyle/>
          <a:p>
            <a:pPr>
              <a:defRPr/>
            </a:pPr>
            <a:fld id="{39E76AB2-7B6E-409E-95C1-891EBA88B2E3}"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764704"/>
            <a:ext cx="7698306" cy="529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9115" y="1412776"/>
            <a:ext cx="7698306" cy="45793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r>
              <a:rPr lang="fil-PH" smtClean="0"/>
              <a:t>Microwave Communication</a:t>
            </a:r>
            <a:endParaRPr lang="en-US"/>
          </a:p>
        </p:txBody>
      </p:sp>
      <p:sp>
        <p:nvSpPr>
          <p:cNvPr id="5" name="Footer Placeholder 4"/>
          <p:cNvSpPr>
            <a:spLocks noGrp="1"/>
          </p:cNvSpPr>
          <p:nvPr>
            <p:ph type="ftr" sz="quarter" idx="3"/>
          </p:nvPr>
        </p:nvSpPr>
        <p:spPr>
          <a:xfrm>
            <a:off x="4932040" y="6088211"/>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53F1E2BE-67CB-4D13-8943-36C6CAAA342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hf hdr="0" ftr="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jpeg"/><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oleObject" Target="../embeddings/oleObject23.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normAutofit/>
          </a:bodyPr>
          <a:lstStyle/>
          <a:p>
            <a:pPr eaLnBrk="1" hangingPunct="1"/>
            <a:r>
              <a:rPr lang="en-US" sz="2400" b="1" dirty="0" smtClean="0"/>
              <a:t>MICROWAVE COMMUNICATION</a:t>
            </a:r>
          </a:p>
        </p:txBody>
      </p:sp>
      <p:pic>
        <p:nvPicPr>
          <p:cNvPr id="6" name="Picture 5" descr="teacher_and_student_hg_cl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52400"/>
            <a:ext cx="2743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4"/>
          <p:cNvSpPr>
            <a:spLocks noGrp="1"/>
          </p:cNvSpPr>
          <p:nvPr>
            <p:ph type="subTitle" idx="1"/>
          </p:nvPr>
        </p:nvSpPr>
        <p:spPr/>
        <p:txBody>
          <a:bodyPr/>
          <a:lstStyle/>
          <a:p>
            <a:r>
              <a:rPr lang="en-US" dirty="0" smtClean="0"/>
              <a:t>“God chose the weak things of the world to shame the strong.”</a:t>
            </a:r>
          </a:p>
          <a:p>
            <a:r>
              <a:rPr lang="en-US" dirty="0" smtClean="0"/>
              <a:t>		1 Cor. 1:27</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Earth Radius</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10</a:t>
            </a:fld>
            <a:endParaRPr kumimoji="0" lang="en-US" dirty="0"/>
          </a:p>
        </p:txBody>
      </p:sp>
      <p:sp>
        <p:nvSpPr>
          <p:cNvPr id="5" name="Rounded Rectangle 4"/>
          <p:cNvSpPr/>
          <p:nvPr/>
        </p:nvSpPr>
        <p:spPr>
          <a:xfrm>
            <a:off x="2286000" y="1676400"/>
            <a:ext cx="4191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2438400" y="1709738"/>
          <a:ext cx="3924773" cy="957262"/>
        </p:xfrm>
        <a:graphic>
          <a:graphicData uri="http://schemas.openxmlformats.org/presentationml/2006/ole">
            <p:oleObj spid="_x0000_s8204" name="Equation" r:id="rId3" imgW="1612900" imgH="393700" progId="Equation.3">
              <p:embed/>
            </p:oleObj>
          </a:graphicData>
        </a:graphic>
      </p:graphicFrame>
      <p:sp>
        <p:nvSpPr>
          <p:cNvPr id="7" name="TextBox 6"/>
          <p:cNvSpPr txBox="1"/>
          <p:nvPr/>
        </p:nvSpPr>
        <p:spPr>
          <a:xfrm>
            <a:off x="1524000" y="2895600"/>
            <a:ext cx="4495800" cy="954107"/>
          </a:xfrm>
          <a:prstGeom prst="rect">
            <a:avLst/>
          </a:prstGeom>
          <a:noFill/>
        </p:spPr>
        <p:txBody>
          <a:bodyPr wrap="square" rtlCol="0">
            <a:spAutoFit/>
          </a:bodyPr>
          <a:lstStyle/>
          <a:p>
            <a:r>
              <a:rPr lang="en-US" sz="1400" dirty="0" smtClean="0"/>
              <a:t>where:</a:t>
            </a:r>
          </a:p>
          <a:p>
            <a:r>
              <a:rPr lang="en-US" sz="1400" dirty="0" smtClean="0"/>
              <a:t>    r</a:t>
            </a:r>
            <a:r>
              <a:rPr lang="en-US" sz="1400" baseline="-25000" dirty="0" smtClean="0"/>
              <a:t>e</a:t>
            </a:r>
            <a:r>
              <a:rPr lang="en-US" sz="1400" dirty="0" smtClean="0"/>
              <a:t> = effective earth radius</a:t>
            </a:r>
          </a:p>
          <a:p>
            <a:r>
              <a:rPr lang="en-US" sz="1400" dirty="0" smtClean="0"/>
              <a:t>    </a:t>
            </a:r>
            <a:r>
              <a:rPr lang="en-US" sz="1400" dirty="0" err="1" smtClean="0"/>
              <a:t>r</a:t>
            </a:r>
            <a:r>
              <a:rPr lang="en-US" sz="1400" baseline="-25000" dirty="0" err="1" smtClean="0"/>
              <a:t>o</a:t>
            </a:r>
            <a:r>
              <a:rPr lang="en-US" sz="1400" dirty="0" smtClean="0"/>
              <a:t> = true earth radius (6370 km)</a:t>
            </a:r>
          </a:p>
          <a:p>
            <a:r>
              <a:rPr lang="en-US" sz="1400" dirty="0" smtClean="0"/>
              <a:t>    N</a:t>
            </a:r>
            <a:r>
              <a:rPr lang="en-US" sz="1400" baseline="-25000" dirty="0" smtClean="0"/>
              <a:t>S  </a:t>
            </a:r>
            <a:r>
              <a:rPr lang="en-US" sz="1400" dirty="0" smtClean="0"/>
              <a:t>= Surface Refractivity (300)</a:t>
            </a:r>
            <a:endParaRPr lang="en-US" sz="1400" dirty="0"/>
          </a:p>
        </p:txBody>
      </p:sp>
      <p:sp>
        <p:nvSpPr>
          <p:cNvPr id="8" name="Rounded Rectangle 7"/>
          <p:cNvSpPr/>
          <p:nvPr/>
        </p:nvSpPr>
        <p:spPr>
          <a:xfrm>
            <a:off x="2514600" y="4303693"/>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096490" y="4456093"/>
          <a:ext cx="2694710" cy="609600"/>
        </p:xfrm>
        <a:graphic>
          <a:graphicData uri="http://schemas.openxmlformats.org/presentationml/2006/ole">
            <p:oleObj spid="_x0000_s8205" name="Equation" r:id="rId4" imgW="1066800" imgH="241300" progId="Equation.3">
              <p:embed/>
            </p:oleObj>
          </a:graphicData>
        </a:graphic>
      </p:graphicFrame>
      <p:sp>
        <p:nvSpPr>
          <p:cNvPr id="10" name="TextBox 9"/>
          <p:cNvSpPr txBox="1"/>
          <p:nvPr/>
        </p:nvSpPr>
        <p:spPr>
          <a:xfrm>
            <a:off x="1524000" y="5294293"/>
            <a:ext cx="4495800" cy="954107"/>
          </a:xfrm>
          <a:prstGeom prst="rect">
            <a:avLst/>
          </a:prstGeom>
          <a:noFill/>
        </p:spPr>
        <p:txBody>
          <a:bodyPr wrap="square" rtlCol="0">
            <a:spAutoFit/>
          </a:bodyPr>
          <a:lstStyle/>
          <a:p>
            <a:r>
              <a:rPr lang="en-US" sz="1400" dirty="0" smtClean="0"/>
              <a:t>where:</a:t>
            </a:r>
          </a:p>
          <a:p>
            <a:r>
              <a:rPr lang="en-US" sz="1400" dirty="0" smtClean="0"/>
              <a:t>    N</a:t>
            </a:r>
            <a:r>
              <a:rPr lang="en-US" sz="1400" baseline="-25000" dirty="0" smtClean="0"/>
              <a:t>S  </a:t>
            </a:r>
            <a:r>
              <a:rPr lang="en-US" sz="1400" dirty="0" smtClean="0"/>
              <a:t>= Surface Refractivity (300)</a:t>
            </a:r>
          </a:p>
          <a:p>
            <a:r>
              <a:rPr lang="en-US" sz="1400" dirty="0" smtClean="0"/>
              <a:t>    N</a:t>
            </a:r>
            <a:r>
              <a:rPr lang="en-US" sz="1400" baseline="-25000" dirty="0" smtClean="0"/>
              <a:t>O</a:t>
            </a:r>
            <a:r>
              <a:rPr lang="en-US" sz="1400" dirty="0" smtClean="0"/>
              <a:t> = Mean Sea Level Refractivity</a:t>
            </a:r>
          </a:p>
          <a:p>
            <a:r>
              <a:rPr lang="en-US" sz="1400" dirty="0" smtClean="0"/>
              <a:t>    H</a:t>
            </a:r>
            <a:r>
              <a:rPr lang="en-US" sz="1400" baseline="-25000" dirty="0" smtClean="0"/>
              <a:t>S</a:t>
            </a:r>
            <a:r>
              <a:rPr lang="en-US" sz="1400" dirty="0" smtClean="0"/>
              <a:t> = Elevation of Link Above Sea Level</a:t>
            </a:r>
            <a:endParaRPr lang="en-US" sz="1400" dirty="0"/>
          </a:p>
        </p:txBody>
      </p:sp>
    </p:spTree>
    <p:extLst>
      <p:ext uri="{BB962C8B-B14F-4D97-AF65-F5344CB8AC3E}">
        <p14:creationId xmlns:p14="http://schemas.microsoft.com/office/powerpoint/2010/main" xmlns="" val="40140598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86384" y="5562600"/>
            <a:ext cx="1981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86384" y="4495800"/>
            <a:ext cx="1981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3238"/>
            <a:ext cx="7467600" cy="715962"/>
          </a:xfrm>
        </p:spPr>
        <p:txBody>
          <a:bodyPr/>
          <a:lstStyle/>
          <a:p>
            <a:r>
              <a:rPr lang="en-US" dirty="0" smtClean="0"/>
              <a:t>Earth Bulge and Curvature</a:t>
            </a:r>
            <a:endParaRPr lang="en-US" dirty="0"/>
          </a:p>
        </p:txBody>
      </p:sp>
      <p:sp>
        <p:nvSpPr>
          <p:cNvPr id="3" name="Content Placeholder 2"/>
          <p:cNvSpPr>
            <a:spLocks noGrp="1"/>
          </p:cNvSpPr>
          <p:nvPr>
            <p:ph sz="quarter" idx="1"/>
          </p:nvPr>
        </p:nvSpPr>
        <p:spPr>
          <a:xfrm>
            <a:off x="457200" y="1143000"/>
            <a:ext cx="7467600" cy="990600"/>
          </a:xfrm>
        </p:spPr>
        <p:txBody>
          <a:bodyPr>
            <a:normAutofit fontScale="92500" lnSpcReduction="20000"/>
          </a:bodyPr>
          <a:lstStyle/>
          <a:p>
            <a:r>
              <a:rPr lang="en-US" dirty="0" smtClean="0"/>
              <a:t>The number of feet or meters an obstacle is raised higher in elevation (into the path) owing to earth curvature or earth bulge.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163999551"/>
              </p:ext>
            </p:extLst>
          </p:nvPr>
        </p:nvGraphicFramePr>
        <p:xfrm>
          <a:off x="1103884" y="4495799"/>
          <a:ext cx="1295400" cy="854413"/>
        </p:xfrm>
        <a:graphic>
          <a:graphicData uri="http://schemas.openxmlformats.org/presentationml/2006/ole">
            <p:oleObj spid="_x0000_s9228" name="Equation" r:id="rId3" imgW="596641" imgH="393529" progId="Equation.3">
              <p:embed/>
            </p:oleObj>
          </a:graphicData>
        </a:graphic>
      </p:graphicFrame>
      <p:sp>
        <p:nvSpPr>
          <p:cNvPr id="6" name="TextBox 5"/>
          <p:cNvSpPr txBox="1"/>
          <p:nvPr/>
        </p:nvSpPr>
        <p:spPr>
          <a:xfrm>
            <a:off x="3148584" y="4419600"/>
            <a:ext cx="4495800" cy="954107"/>
          </a:xfrm>
          <a:prstGeom prst="rect">
            <a:avLst/>
          </a:prstGeom>
          <a:noFill/>
        </p:spPr>
        <p:txBody>
          <a:bodyPr wrap="square" rtlCol="0">
            <a:spAutoFit/>
          </a:bodyPr>
          <a:lstStyle/>
          <a:p>
            <a:r>
              <a:rPr lang="en-US" sz="1400" dirty="0" smtClean="0"/>
              <a:t>where:</a:t>
            </a:r>
          </a:p>
          <a:p>
            <a:r>
              <a:rPr lang="en-US" sz="1400" dirty="0" smtClean="0"/>
              <a:t>    h = distance in feet from horizontal reference line</a:t>
            </a:r>
          </a:p>
          <a:p>
            <a:r>
              <a:rPr lang="en-US" sz="1400" dirty="0" smtClean="0"/>
              <a:t>    d</a:t>
            </a:r>
            <a:r>
              <a:rPr lang="en-US" sz="1400" baseline="-25000" dirty="0" smtClean="0"/>
              <a:t>1</a:t>
            </a:r>
            <a:r>
              <a:rPr lang="en-US" sz="1400" dirty="0" smtClean="0"/>
              <a:t> = distance in statute miles from one end</a:t>
            </a:r>
          </a:p>
          <a:p>
            <a:r>
              <a:rPr lang="en-US" sz="1400" dirty="0" smtClean="0"/>
              <a:t>    d</a:t>
            </a:r>
            <a:r>
              <a:rPr lang="en-US" sz="1400" baseline="-25000" dirty="0" smtClean="0"/>
              <a:t>2</a:t>
            </a:r>
            <a:r>
              <a:rPr lang="en-US" sz="1400" dirty="0" smtClean="0"/>
              <a:t> = distance from the other end of the path</a:t>
            </a:r>
            <a:endParaRPr lang="en-US" sz="1400"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2663003937"/>
              </p:ext>
            </p:extLst>
          </p:nvPr>
        </p:nvGraphicFramePr>
        <p:xfrm>
          <a:off x="938784" y="5622925"/>
          <a:ext cx="1625600" cy="854075"/>
        </p:xfrm>
        <a:graphic>
          <a:graphicData uri="http://schemas.openxmlformats.org/presentationml/2006/ole">
            <p:oleObj spid="_x0000_s9229" name="Equation" r:id="rId4" imgW="748975" imgH="393529" progId="Equation.3">
              <p:embed/>
            </p:oleObj>
          </a:graphicData>
        </a:graphic>
      </p:graphicFrame>
      <p:sp>
        <p:nvSpPr>
          <p:cNvPr id="8" name="TextBox 7"/>
          <p:cNvSpPr txBox="1"/>
          <p:nvPr/>
        </p:nvSpPr>
        <p:spPr>
          <a:xfrm>
            <a:off x="3148584" y="5522893"/>
            <a:ext cx="5029200" cy="954107"/>
          </a:xfrm>
          <a:prstGeom prst="rect">
            <a:avLst/>
          </a:prstGeom>
          <a:noFill/>
        </p:spPr>
        <p:txBody>
          <a:bodyPr wrap="square" rtlCol="0">
            <a:spAutoFit/>
          </a:bodyPr>
          <a:lstStyle/>
          <a:p>
            <a:r>
              <a:rPr lang="en-US" sz="1400" dirty="0" smtClean="0"/>
              <a:t>where:</a:t>
            </a:r>
          </a:p>
          <a:p>
            <a:r>
              <a:rPr lang="en-US" sz="1400" dirty="0" smtClean="0"/>
              <a:t>    h = distance in meters from horizontal reference line</a:t>
            </a:r>
          </a:p>
          <a:p>
            <a:r>
              <a:rPr lang="en-US" sz="1400" dirty="0" smtClean="0"/>
              <a:t>    d</a:t>
            </a:r>
            <a:r>
              <a:rPr lang="en-US" sz="1400" baseline="-25000" dirty="0" smtClean="0"/>
              <a:t>1</a:t>
            </a:r>
            <a:r>
              <a:rPr lang="en-US" sz="1400" dirty="0" smtClean="0"/>
              <a:t> = distance in kilometers from one end</a:t>
            </a:r>
          </a:p>
          <a:p>
            <a:r>
              <a:rPr lang="en-US" sz="1400" dirty="0" smtClean="0"/>
              <a:t>    d</a:t>
            </a:r>
            <a:r>
              <a:rPr lang="en-US" sz="1400" baseline="-25000" dirty="0" smtClean="0"/>
              <a:t>2</a:t>
            </a:r>
            <a:r>
              <a:rPr lang="en-US" sz="1400" dirty="0" smtClean="0"/>
              <a:t> = distance from the other end of the path</a:t>
            </a:r>
            <a:endParaRPr lang="en-US" sz="1400" dirty="0"/>
          </a:p>
        </p:txBody>
      </p:sp>
      <p:grpSp>
        <p:nvGrpSpPr>
          <p:cNvPr id="77" name="Group 76"/>
          <p:cNvGrpSpPr/>
          <p:nvPr/>
        </p:nvGrpSpPr>
        <p:grpSpPr>
          <a:xfrm>
            <a:off x="1752600" y="2057401"/>
            <a:ext cx="5486400" cy="2362199"/>
            <a:chOff x="1752600" y="2057401"/>
            <a:chExt cx="5486400" cy="2362199"/>
          </a:xfrm>
        </p:grpSpPr>
        <p:pic>
          <p:nvPicPr>
            <p:cNvPr id="11" name="Picture 3"/>
            <p:cNvPicPr>
              <a:picLocks noChangeAspect="1" noChangeArrowheads="1"/>
            </p:cNvPicPr>
            <p:nvPr/>
          </p:nvPicPr>
          <p:blipFill>
            <a:blip r:embed="rId5" cstate="print"/>
            <a:srcRect/>
            <a:stretch>
              <a:fillRect/>
            </a:stretch>
          </p:blipFill>
          <p:spPr bwMode="auto">
            <a:xfrm>
              <a:off x="1752600" y="2057401"/>
              <a:ext cx="5486400" cy="1943100"/>
            </a:xfrm>
            <a:prstGeom prst="rect">
              <a:avLst/>
            </a:prstGeom>
            <a:noFill/>
            <a:ln w="9525">
              <a:noFill/>
              <a:miter lim="800000"/>
              <a:headEnd/>
              <a:tailEnd/>
            </a:ln>
            <a:effectLst/>
          </p:spPr>
        </p:pic>
        <p:cxnSp>
          <p:nvCxnSpPr>
            <p:cNvPr id="13" name="Straight Connector 12"/>
            <p:cNvCxnSpPr/>
            <p:nvPr/>
          </p:nvCxnSpPr>
          <p:spPr>
            <a:xfrm rot="5400000">
              <a:off x="2172494" y="4152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590506" y="4152106"/>
              <a:ext cx="2286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59"/>
            <p:cNvGrpSpPr>
              <a:grpSpLocks/>
            </p:cNvGrpSpPr>
            <p:nvPr/>
          </p:nvGrpSpPr>
          <p:grpSpPr bwMode="auto">
            <a:xfrm flipH="1">
              <a:off x="6629400" y="2667000"/>
              <a:ext cx="304800" cy="1085850"/>
              <a:chOff x="1728" y="1584"/>
              <a:chExt cx="144" cy="1200"/>
            </a:xfrm>
          </p:grpSpPr>
          <p:sp>
            <p:nvSpPr>
              <p:cNvPr id="16"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7"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8"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9"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20"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21"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22"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23"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24"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25"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26"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27"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28"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29"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30"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31"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32"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33"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34"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35"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36"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37"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38"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39"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40"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41"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42"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43"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44"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45"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46"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47"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48"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49"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50"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51"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52"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53"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54"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grpSp>
          <p:nvGrpSpPr>
            <p:cNvPr id="55" name="Group 105"/>
            <p:cNvGrpSpPr>
              <a:grpSpLocks/>
            </p:cNvGrpSpPr>
            <p:nvPr/>
          </p:nvGrpSpPr>
          <p:grpSpPr bwMode="auto">
            <a:xfrm flipH="1">
              <a:off x="6400800" y="2362200"/>
              <a:ext cx="457199" cy="568044"/>
              <a:chOff x="1618" y="2258"/>
              <a:chExt cx="226" cy="226"/>
            </a:xfrm>
          </p:grpSpPr>
          <p:sp>
            <p:nvSpPr>
              <p:cNvPr id="56"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57" name="Group 107"/>
              <p:cNvGrpSpPr>
                <a:grpSpLocks/>
              </p:cNvGrpSpPr>
              <p:nvPr/>
            </p:nvGrpSpPr>
            <p:grpSpPr bwMode="auto">
              <a:xfrm>
                <a:off x="1698" y="2258"/>
                <a:ext cx="146" cy="226"/>
                <a:chOff x="1698" y="2258"/>
                <a:chExt cx="146" cy="226"/>
              </a:xfrm>
            </p:grpSpPr>
            <p:grpSp>
              <p:nvGrpSpPr>
                <p:cNvPr id="58" name="Group 108"/>
                <p:cNvGrpSpPr>
                  <a:grpSpLocks/>
                </p:cNvGrpSpPr>
                <p:nvPr/>
              </p:nvGrpSpPr>
              <p:grpSpPr bwMode="auto">
                <a:xfrm>
                  <a:off x="1698" y="2258"/>
                  <a:ext cx="69" cy="226"/>
                  <a:chOff x="1674" y="2258"/>
                  <a:chExt cx="93" cy="226"/>
                </a:xfrm>
              </p:grpSpPr>
              <p:sp>
                <p:nvSpPr>
                  <p:cNvPr id="61"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62"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59"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60"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cxnSp>
          <p:nvCxnSpPr>
            <p:cNvPr id="63" name="Straight Connector 62"/>
            <p:cNvCxnSpPr/>
            <p:nvPr/>
          </p:nvCxnSpPr>
          <p:spPr>
            <a:xfrm rot="5400000">
              <a:off x="4687094" y="4152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2286000" y="4189412"/>
              <a:ext cx="1066800" cy="1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4800600" y="4191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810000" y="4191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019800" y="4191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429000" y="4050268"/>
              <a:ext cx="402674" cy="369332"/>
            </a:xfrm>
            <a:prstGeom prst="rect">
              <a:avLst/>
            </a:prstGeom>
            <a:noFill/>
          </p:spPr>
          <p:txBody>
            <a:bodyPr wrap="none" rtlCol="0">
              <a:spAutoFit/>
            </a:bodyPr>
            <a:lstStyle/>
            <a:p>
              <a:r>
                <a:rPr lang="en-US" dirty="0" smtClean="0"/>
                <a:t>d</a:t>
              </a:r>
              <a:r>
                <a:rPr lang="en-US" baseline="-25000" dirty="0" smtClean="0"/>
                <a:t>1</a:t>
              </a:r>
              <a:endParaRPr lang="en-US" baseline="-25000" dirty="0"/>
            </a:p>
          </p:txBody>
        </p:sp>
        <p:sp>
          <p:nvSpPr>
            <p:cNvPr id="76" name="TextBox 75"/>
            <p:cNvSpPr txBox="1"/>
            <p:nvPr/>
          </p:nvSpPr>
          <p:spPr>
            <a:xfrm>
              <a:off x="5638800" y="4038600"/>
              <a:ext cx="402674" cy="369332"/>
            </a:xfrm>
            <a:prstGeom prst="rect">
              <a:avLst/>
            </a:prstGeom>
            <a:noFill/>
          </p:spPr>
          <p:txBody>
            <a:bodyPr wrap="none" rtlCol="0">
              <a:spAutoFit/>
            </a:bodyPr>
            <a:lstStyle/>
            <a:p>
              <a:r>
                <a:rPr lang="en-US" dirty="0" smtClean="0"/>
                <a:t>d</a:t>
              </a:r>
              <a:r>
                <a:rPr lang="en-US" baseline="-25000" dirty="0" smtClean="0"/>
                <a:t>2</a:t>
              </a:r>
              <a:endParaRPr lang="en-US" baseline="-25000" dirty="0"/>
            </a:p>
          </p:txBody>
        </p:sp>
      </p:grpSp>
    </p:spTree>
    <p:extLst>
      <p:ext uri="{BB962C8B-B14F-4D97-AF65-F5344CB8AC3E}">
        <p14:creationId xmlns:p14="http://schemas.microsoft.com/office/powerpoint/2010/main" xmlns="" val="6110363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Duplex Transmission</a:t>
            </a:r>
            <a:endParaRPr lang="en-US" dirty="0"/>
          </a:p>
        </p:txBody>
      </p:sp>
      <p:pic>
        <p:nvPicPr>
          <p:cNvPr id="5" name="Content Placeholder 4" descr="Jambien-Dec. 9, 2721226310781.png"/>
          <p:cNvPicPr>
            <a:picLocks noGrp="1" noChangeAspect="1"/>
          </p:cNvPicPr>
          <p:nvPr>
            <p:ph sz="quarter" idx="1"/>
          </p:nvPr>
        </p:nvPicPr>
        <p:blipFill>
          <a:blip r:embed="rId2" cstate="print"/>
          <a:stretch>
            <a:fillRect/>
          </a:stretch>
        </p:blipFill>
        <p:spPr>
          <a:xfrm>
            <a:off x="1246716" y="1600200"/>
            <a:ext cx="6498167" cy="4873625"/>
          </a:xfrm>
        </p:spPr>
      </p:pic>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12</a:t>
            </a:fld>
            <a:endParaRPr kumimoji="0" lang="en-US" dirty="0"/>
          </a:p>
        </p:txBody>
      </p:sp>
      <p:grpSp>
        <p:nvGrpSpPr>
          <p:cNvPr id="6" name="Group 59"/>
          <p:cNvGrpSpPr>
            <a:grpSpLocks/>
          </p:cNvGrpSpPr>
          <p:nvPr/>
        </p:nvGrpSpPr>
        <p:grpSpPr bwMode="auto">
          <a:xfrm flipH="1">
            <a:off x="1828800" y="5257800"/>
            <a:ext cx="152400" cy="457200"/>
            <a:chOff x="1728" y="1584"/>
            <a:chExt cx="144" cy="1200"/>
          </a:xfrm>
        </p:grpSpPr>
        <p:sp>
          <p:nvSpPr>
            <p:cNvPr id="7"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8"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9"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0"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1"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2"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3"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4"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5"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16"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17"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18"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19"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20"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21"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22"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23"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24"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25"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26"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27"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28"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29"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30"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31"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32"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33"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34"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35"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36"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37"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38"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39"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40"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41"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42"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43"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44"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45"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grpSp>
        <p:nvGrpSpPr>
          <p:cNvPr id="46" name="Group 105"/>
          <p:cNvGrpSpPr>
            <a:grpSpLocks/>
          </p:cNvGrpSpPr>
          <p:nvPr/>
        </p:nvGrpSpPr>
        <p:grpSpPr bwMode="auto">
          <a:xfrm rot="20026520">
            <a:off x="1842168" y="5043454"/>
            <a:ext cx="360461" cy="339783"/>
            <a:chOff x="1618" y="2258"/>
            <a:chExt cx="226" cy="226"/>
          </a:xfrm>
        </p:grpSpPr>
        <p:sp>
          <p:nvSpPr>
            <p:cNvPr id="47"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48" name="Group 107"/>
            <p:cNvGrpSpPr>
              <a:grpSpLocks/>
            </p:cNvGrpSpPr>
            <p:nvPr/>
          </p:nvGrpSpPr>
          <p:grpSpPr bwMode="auto">
            <a:xfrm>
              <a:off x="1698" y="2258"/>
              <a:ext cx="146" cy="226"/>
              <a:chOff x="1698" y="2258"/>
              <a:chExt cx="146" cy="226"/>
            </a:xfrm>
          </p:grpSpPr>
          <p:grpSp>
            <p:nvGrpSpPr>
              <p:cNvPr id="49" name="Group 108"/>
              <p:cNvGrpSpPr>
                <a:grpSpLocks/>
              </p:cNvGrpSpPr>
              <p:nvPr/>
            </p:nvGrpSpPr>
            <p:grpSpPr bwMode="auto">
              <a:xfrm>
                <a:off x="1698" y="2258"/>
                <a:ext cx="69" cy="226"/>
                <a:chOff x="1674" y="2258"/>
                <a:chExt cx="93" cy="226"/>
              </a:xfrm>
            </p:grpSpPr>
            <p:sp>
              <p:nvSpPr>
                <p:cNvPr id="52"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53"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50"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51"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62" name="Group 59"/>
          <p:cNvGrpSpPr>
            <a:grpSpLocks/>
          </p:cNvGrpSpPr>
          <p:nvPr/>
        </p:nvGrpSpPr>
        <p:grpSpPr bwMode="auto">
          <a:xfrm flipH="1">
            <a:off x="6477000" y="2438400"/>
            <a:ext cx="152400" cy="304800"/>
            <a:chOff x="1728" y="1584"/>
            <a:chExt cx="144" cy="1200"/>
          </a:xfrm>
        </p:grpSpPr>
        <p:sp>
          <p:nvSpPr>
            <p:cNvPr id="63"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64"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65"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66"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67"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68"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69"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70"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71"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72"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73"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74"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75"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76"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77"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78"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79"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80"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81"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82"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83"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84"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85"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86"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87"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88"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89"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90"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91"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92"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93"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94"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95"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96"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97"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98"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99"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100"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101"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grpSp>
        <p:nvGrpSpPr>
          <p:cNvPr id="54" name="Group 105"/>
          <p:cNvGrpSpPr>
            <a:grpSpLocks/>
          </p:cNvGrpSpPr>
          <p:nvPr/>
        </p:nvGrpSpPr>
        <p:grpSpPr bwMode="auto">
          <a:xfrm rot="9166132">
            <a:off x="6229964" y="2349641"/>
            <a:ext cx="360461" cy="339783"/>
            <a:chOff x="1618" y="2258"/>
            <a:chExt cx="226" cy="226"/>
          </a:xfrm>
        </p:grpSpPr>
        <p:sp>
          <p:nvSpPr>
            <p:cNvPr id="55"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56" name="Group 107"/>
            <p:cNvGrpSpPr>
              <a:grpSpLocks/>
            </p:cNvGrpSpPr>
            <p:nvPr/>
          </p:nvGrpSpPr>
          <p:grpSpPr bwMode="auto">
            <a:xfrm>
              <a:off x="1698" y="2258"/>
              <a:ext cx="146" cy="226"/>
              <a:chOff x="1698" y="2258"/>
              <a:chExt cx="146" cy="226"/>
            </a:xfrm>
          </p:grpSpPr>
          <p:grpSp>
            <p:nvGrpSpPr>
              <p:cNvPr id="57" name="Group 108"/>
              <p:cNvGrpSpPr>
                <a:grpSpLocks/>
              </p:cNvGrpSpPr>
              <p:nvPr/>
            </p:nvGrpSpPr>
            <p:grpSpPr bwMode="auto">
              <a:xfrm>
                <a:off x="1698" y="2258"/>
                <a:ext cx="69" cy="226"/>
                <a:chOff x="1674" y="2258"/>
                <a:chExt cx="93" cy="226"/>
              </a:xfrm>
            </p:grpSpPr>
            <p:sp>
              <p:nvSpPr>
                <p:cNvPr id="60"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61"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58"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59"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cxnSp>
        <p:nvCxnSpPr>
          <p:cNvPr id="103" name="Straight Arrow Connector 102"/>
          <p:cNvCxnSpPr/>
          <p:nvPr/>
        </p:nvCxnSpPr>
        <p:spPr>
          <a:xfrm flipV="1">
            <a:off x="2133600" y="2590800"/>
            <a:ext cx="3962400" cy="2438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p:nvPr/>
        </p:nvCxnSpPr>
        <p:spPr>
          <a:xfrm flipV="1">
            <a:off x="2209800" y="2743200"/>
            <a:ext cx="3962400" cy="2438400"/>
          </a:xfrm>
          <a:prstGeom prst="straightConnector1">
            <a:avLst/>
          </a:prstGeom>
          <a:ln>
            <a:headEnd type="arrow"/>
            <a:tailEnd type="none"/>
          </a:ln>
        </p:spPr>
        <p:style>
          <a:lnRef idx="3">
            <a:schemeClr val="accent4"/>
          </a:lnRef>
          <a:fillRef idx="0">
            <a:schemeClr val="accent4"/>
          </a:fillRef>
          <a:effectRef idx="2">
            <a:schemeClr val="accent4"/>
          </a:effectRef>
          <a:fontRef idx="minor">
            <a:schemeClr val="tx1"/>
          </a:fontRef>
        </p:style>
      </p:cxnSp>
      <p:sp>
        <p:nvSpPr>
          <p:cNvPr id="105" name="TextBox 104"/>
          <p:cNvSpPr txBox="1"/>
          <p:nvPr/>
        </p:nvSpPr>
        <p:spPr>
          <a:xfrm>
            <a:off x="533400" y="4419600"/>
            <a:ext cx="15240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1600" b="1" dirty="0" smtClean="0"/>
              <a:t>TX = 17.880</a:t>
            </a:r>
          </a:p>
          <a:p>
            <a:pPr algn="ctr"/>
            <a:r>
              <a:rPr lang="en-US" sz="1600" b="1" dirty="0" smtClean="0"/>
              <a:t>RX = 19.440</a:t>
            </a:r>
            <a:endParaRPr lang="en-US" sz="1600" b="1" dirty="0"/>
          </a:p>
        </p:txBody>
      </p:sp>
      <p:sp>
        <p:nvSpPr>
          <p:cNvPr id="106" name="TextBox 105"/>
          <p:cNvSpPr txBox="1"/>
          <p:nvPr/>
        </p:nvSpPr>
        <p:spPr>
          <a:xfrm>
            <a:off x="6781800" y="1701225"/>
            <a:ext cx="15240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1600" b="1" dirty="0" smtClean="0"/>
              <a:t>RX = 17.880</a:t>
            </a:r>
          </a:p>
          <a:p>
            <a:pPr algn="ctr"/>
            <a:r>
              <a:rPr lang="en-US" sz="1600" b="1" dirty="0" smtClean="0"/>
              <a:t>TX = 19.440</a:t>
            </a:r>
            <a:endParaRPr lang="en-US" sz="1600" b="1" dirty="0"/>
          </a:p>
        </p:txBody>
      </p:sp>
      <p:sp>
        <p:nvSpPr>
          <p:cNvPr id="107" name="TextBox 106"/>
          <p:cNvSpPr txBox="1"/>
          <p:nvPr/>
        </p:nvSpPr>
        <p:spPr>
          <a:xfrm>
            <a:off x="6781800" y="2362200"/>
            <a:ext cx="15240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1600" b="1" dirty="0" smtClean="0"/>
              <a:t>High Band Transmitter</a:t>
            </a:r>
            <a:endParaRPr lang="en-US" sz="1600" b="1" dirty="0"/>
          </a:p>
        </p:txBody>
      </p:sp>
      <p:sp>
        <p:nvSpPr>
          <p:cNvPr id="108" name="TextBox 107"/>
          <p:cNvSpPr txBox="1"/>
          <p:nvPr/>
        </p:nvSpPr>
        <p:spPr>
          <a:xfrm>
            <a:off x="533400" y="3733800"/>
            <a:ext cx="15240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1600" b="1" dirty="0" smtClean="0"/>
              <a:t>Low Band Transmitter</a:t>
            </a:r>
            <a:endParaRPr lang="en-US" sz="1600" b="1" dirty="0"/>
          </a:p>
        </p:txBody>
      </p:sp>
    </p:spTree>
    <p:extLst>
      <p:ext uri="{BB962C8B-B14F-4D97-AF65-F5344CB8AC3E}">
        <p14:creationId xmlns:p14="http://schemas.microsoft.com/office/powerpoint/2010/main" xmlns="" val="22606007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467600" cy="1143000"/>
          </a:xfrm>
        </p:spPr>
        <p:txBody>
          <a:bodyPr/>
          <a:lstStyle/>
          <a:p>
            <a:r>
              <a:rPr lang="en-US" dirty="0" smtClean="0"/>
              <a:t>Frequency Planning</a:t>
            </a:r>
            <a:endParaRPr lang="en-US" dirty="0"/>
          </a:p>
        </p:txBody>
      </p:sp>
      <p:grpSp>
        <p:nvGrpSpPr>
          <p:cNvPr id="2" name="Group 58"/>
          <p:cNvGrpSpPr>
            <a:grpSpLocks/>
          </p:cNvGrpSpPr>
          <p:nvPr/>
        </p:nvGrpSpPr>
        <p:grpSpPr bwMode="auto">
          <a:xfrm flipH="1">
            <a:off x="685800" y="3109516"/>
            <a:ext cx="301823" cy="2605484"/>
            <a:chOff x="2880" y="2016"/>
            <a:chExt cx="117" cy="1010"/>
          </a:xfrm>
        </p:grpSpPr>
        <p:grpSp>
          <p:nvGrpSpPr>
            <p:cNvPr id="3" name="Group 59"/>
            <p:cNvGrpSpPr>
              <a:grpSpLocks/>
            </p:cNvGrpSpPr>
            <p:nvPr/>
          </p:nvGrpSpPr>
          <p:grpSpPr bwMode="auto">
            <a:xfrm>
              <a:off x="2880" y="2016"/>
              <a:ext cx="96" cy="864"/>
              <a:chOff x="1728" y="1584"/>
              <a:chExt cx="144" cy="1200"/>
            </a:xfrm>
          </p:grpSpPr>
          <p:sp>
            <p:nvSpPr>
              <p:cNvPr id="8"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9"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0"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1"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2"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3"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4"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5"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6"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17"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18"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19"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20"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21"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22"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23"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24"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25"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26"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27"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28"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29"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30"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31"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32"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33"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34"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35"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36"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37"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38"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39"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40"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41"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42"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43"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44"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45"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46"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7"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5" name="Group 58"/>
          <p:cNvGrpSpPr>
            <a:grpSpLocks/>
          </p:cNvGrpSpPr>
          <p:nvPr/>
        </p:nvGrpSpPr>
        <p:grpSpPr bwMode="auto">
          <a:xfrm flipH="1">
            <a:off x="3810000" y="4800600"/>
            <a:ext cx="228600" cy="1691084"/>
            <a:chOff x="2880" y="2016"/>
            <a:chExt cx="117" cy="1010"/>
          </a:xfrm>
        </p:grpSpPr>
        <p:grpSp>
          <p:nvGrpSpPr>
            <p:cNvPr id="6" name="Group 59"/>
            <p:cNvGrpSpPr>
              <a:grpSpLocks/>
            </p:cNvGrpSpPr>
            <p:nvPr/>
          </p:nvGrpSpPr>
          <p:grpSpPr bwMode="auto">
            <a:xfrm>
              <a:off x="2880" y="2016"/>
              <a:ext cx="96" cy="864"/>
              <a:chOff x="1728" y="1584"/>
              <a:chExt cx="144" cy="1200"/>
            </a:xfrm>
          </p:grpSpPr>
          <p:sp>
            <p:nvSpPr>
              <p:cNvPr id="50"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51"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52"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53"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54"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55"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56"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57"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58"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59"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60"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61"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62"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63"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64"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65"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66"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67"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68"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69"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70"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71"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72"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73"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74"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75"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76"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77"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78"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79"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80"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81"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82"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83"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84"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85"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86"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87"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88"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49"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227" name="Group 58"/>
          <p:cNvGrpSpPr>
            <a:grpSpLocks/>
          </p:cNvGrpSpPr>
          <p:nvPr/>
        </p:nvGrpSpPr>
        <p:grpSpPr bwMode="auto">
          <a:xfrm flipH="1">
            <a:off x="5181600" y="4404916"/>
            <a:ext cx="228600" cy="1462484"/>
            <a:chOff x="2880" y="2016"/>
            <a:chExt cx="117" cy="1010"/>
          </a:xfrm>
        </p:grpSpPr>
        <p:grpSp>
          <p:nvGrpSpPr>
            <p:cNvPr id="229" name="Group 59"/>
            <p:cNvGrpSpPr>
              <a:grpSpLocks/>
            </p:cNvGrpSpPr>
            <p:nvPr/>
          </p:nvGrpSpPr>
          <p:grpSpPr bwMode="auto">
            <a:xfrm>
              <a:off x="2880" y="2016"/>
              <a:ext cx="96" cy="864"/>
              <a:chOff x="1728" y="1584"/>
              <a:chExt cx="144" cy="1200"/>
            </a:xfrm>
          </p:grpSpPr>
          <p:sp>
            <p:nvSpPr>
              <p:cNvPr id="92"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93"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94"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95"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96"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97"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98"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99"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00"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101"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102"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103"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104"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105"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106"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107"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108"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109"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110"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111"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112"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113"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114"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115"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116"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117"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118"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119"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120"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121"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122"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123"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124"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125"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126"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127"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128"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129"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130"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91"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230" name="Group 58"/>
          <p:cNvGrpSpPr>
            <a:grpSpLocks/>
          </p:cNvGrpSpPr>
          <p:nvPr/>
        </p:nvGrpSpPr>
        <p:grpSpPr bwMode="auto">
          <a:xfrm flipH="1">
            <a:off x="6477000" y="4176316"/>
            <a:ext cx="228600" cy="1005284"/>
            <a:chOff x="2880" y="2016"/>
            <a:chExt cx="117" cy="1010"/>
          </a:xfrm>
        </p:grpSpPr>
        <p:grpSp>
          <p:nvGrpSpPr>
            <p:cNvPr id="235" name="Group 59"/>
            <p:cNvGrpSpPr>
              <a:grpSpLocks/>
            </p:cNvGrpSpPr>
            <p:nvPr/>
          </p:nvGrpSpPr>
          <p:grpSpPr bwMode="auto">
            <a:xfrm>
              <a:off x="2880" y="2016"/>
              <a:ext cx="96" cy="864"/>
              <a:chOff x="1728" y="1584"/>
              <a:chExt cx="144" cy="1200"/>
            </a:xfrm>
          </p:grpSpPr>
          <p:sp>
            <p:nvSpPr>
              <p:cNvPr id="134"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35"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36"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37"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38"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39"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40"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41"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42"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143"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144"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145"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146"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147"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148"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149"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150"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151"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152"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153"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154"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155"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156"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157"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158"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159"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160"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161"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162"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163"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164"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165"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166"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167"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168"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169"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170"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171"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172"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133"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237" name="Group 58"/>
          <p:cNvGrpSpPr>
            <a:grpSpLocks/>
          </p:cNvGrpSpPr>
          <p:nvPr/>
        </p:nvGrpSpPr>
        <p:grpSpPr bwMode="auto">
          <a:xfrm flipH="1">
            <a:off x="7696200" y="4023916"/>
            <a:ext cx="152400" cy="776684"/>
            <a:chOff x="2880" y="2016"/>
            <a:chExt cx="117" cy="1010"/>
          </a:xfrm>
        </p:grpSpPr>
        <p:grpSp>
          <p:nvGrpSpPr>
            <p:cNvPr id="238" name="Group 59"/>
            <p:cNvGrpSpPr>
              <a:grpSpLocks/>
            </p:cNvGrpSpPr>
            <p:nvPr/>
          </p:nvGrpSpPr>
          <p:grpSpPr bwMode="auto">
            <a:xfrm>
              <a:off x="2880" y="2016"/>
              <a:ext cx="96" cy="864"/>
              <a:chOff x="1728" y="1584"/>
              <a:chExt cx="144" cy="1200"/>
            </a:xfrm>
          </p:grpSpPr>
          <p:sp>
            <p:nvSpPr>
              <p:cNvPr id="176"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77"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78"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79"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80"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81"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82"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83"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84"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185"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186"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187"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188"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189"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190"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191"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192"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193"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194"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195"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196"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197"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198"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199"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200"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201"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202"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203"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204"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205"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206"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207"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208"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209"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210"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211"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212"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213"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214"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175"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sp>
        <p:nvSpPr>
          <p:cNvPr id="216" name="Arc 78" descr="Green marble"/>
          <p:cNvSpPr>
            <a:spLocks/>
          </p:cNvSpPr>
          <p:nvPr/>
        </p:nvSpPr>
        <p:spPr bwMode="auto">
          <a:xfrm rot="7814040" flipH="1" flipV="1">
            <a:off x="4013608" y="3900209"/>
            <a:ext cx="6267450" cy="6116638"/>
          </a:xfrm>
          <a:custGeom>
            <a:avLst/>
            <a:gdLst>
              <a:gd name="G0" fmla="+- 0 0 0"/>
              <a:gd name="G1" fmla="+- 21419 0 0"/>
              <a:gd name="G2" fmla="+- 21600 0 0"/>
              <a:gd name="T0" fmla="*/ 2794 w 21600"/>
              <a:gd name="T1" fmla="*/ 0 h 22409"/>
              <a:gd name="T2" fmla="*/ 21577 w 21600"/>
              <a:gd name="T3" fmla="*/ 22409 h 22409"/>
              <a:gd name="T4" fmla="*/ 0 w 21600"/>
              <a:gd name="T5" fmla="*/ 21419 h 22409"/>
            </a:gdLst>
            <a:ahLst/>
            <a:cxnLst>
              <a:cxn ang="0">
                <a:pos x="T0" y="T1"/>
              </a:cxn>
              <a:cxn ang="0">
                <a:pos x="T2" y="T3"/>
              </a:cxn>
              <a:cxn ang="0">
                <a:pos x="T4" y="T5"/>
              </a:cxn>
            </a:cxnLst>
            <a:rect l="0" t="0" r="r" b="b"/>
            <a:pathLst>
              <a:path w="21600" h="22409" fill="none" extrusionOk="0">
                <a:moveTo>
                  <a:pt x="2793" y="0"/>
                </a:moveTo>
                <a:cubicBezTo>
                  <a:pt x="13552" y="1403"/>
                  <a:pt x="21600" y="10569"/>
                  <a:pt x="21600" y="21419"/>
                </a:cubicBezTo>
                <a:cubicBezTo>
                  <a:pt x="21600" y="21749"/>
                  <a:pt x="21592" y="22079"/>
                  <a:pt x="21577" y="22409"/>
                </a:cubicBezTo>
              </a:path>
              <a:path w="21600" h="22409" stroke="0" extrusionOk="0">
                <a:moveTo>
                  <a:pt x="2793" y="0"/>
                </a:moveTo>
                <a:cubicBezTo>
                  <a:pt x="13552" y="1403"/>
                  <a:pt x="21600" y="10569"/>
                  <a:pt x="21600" y="21419"/>
                </a:cubicBezTo>
                <a:cubicBezTo>
                  <a:pt x="21600" y="21749"/>
                  <a:pt x="21592" y="22079"/>
                  <a:pt x="21577" y="22409"/>
                </a:cubicBezTo>
                <a:lnTo>
                  <a:pt x="0" y="21419"/>
                </a:lnTo>
                <a:close/>
              </a:path>
            </a:pathLst>
          </a:custGeom>
          <a:blipFill dpi="0" rotWithShape="0">
            <a:blip r:embed="rId3"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217" name="Freeform 79" descr="Green marble"/>
          <p:cNvSpPr>
            <a:spLocks/>
          </p:cNvSpPr>
          <p:nvPr/>
        </p:nvSpPr>
        <p:spPr bwMode="auto">
          <a:xfrm>
            <a:off x="4889500" y="4648200"/>
            <a:ext cx="3797300" cy="990600"/>
          </a:xfrm>
          <a:custGeom>
            <a:avLst/>
            <a:gdLst/>
            <a:ahLst/>
            <a:cxnLst>
              <a:cxn ang="0">
                <a:pos x="2392" y="288"/>
              </a:cxn>
              <a:cxn ang="0">
                <a:pos x="2152" y="144"/>
              </a:cxn>
              <a:cxn ang="0">
                <a:pos x="2008" y="192"/>
              </a:cxn>
              <a:cxn ang="0">
                <a:pos x="1816" y="0"/>
              </a:cxn>
              <a:cxn ang="0">
                <a:pos x="1432" y="192"/>
              </a:cxn>
              <a:cxn ang="0">
                <a:pos x="808" y="144"/>
              </a:cxn>
              <a:cxn ang="0">
                <a:pos x="424" y="432"/>
              </a:cxn>
              <a:cxn ang="0">
                <a:pos x="184" y="432"/>
              </a:cxn>
              <a:cxn ang="0">
                <a:pos x="40" y="624"/>
              </a:cxn>
            </a:cxnLst>
            <a:rect l="0" t="0" r="r" b="b"/>
            <a:pathLst>
              <a:path w="2392" h="624">
                <a:moveTo>
                  <a:pt x="2392" y="288"/>
                </a:moveTo>
                <a:cubicBezTo>
                  <a:pt x="2304" y="224"/>
                  <a:pt x="2216" y="160"/>
                  <a:pt x="2152" y="144"/>
                </a:cubicBezTo>
                <a:cubicBezTo>
                  <a:pt x="2088" y="128"/>
                  <a:pt x="2064" y="216"/>
                  <a:pt x="2008" y="192"/>
                </a:cubicBezTo>
                <a:cubicBezTo>
                  <a:pt x="1952" y="168"/>
                  <a:pt x="1912" y="0"/>
                  <a:pt x="1816" y="0"/>
                </a:cubicBezTo>
                <a:cubicBezTo>
                  <a:pt x="1720" y="0"/>
                  <a:pt x="1600" y="168"/>
                  <a:pt x="1432" y="192"/>
                </a:cubicBezTo>
                <a:cubicBezTo>
                  <a:pt x="1264" y="216"/>
                  <a:pt x="976" y="104"/>
                  <a:pt x="808" y="144"/>
                </a:cubicBezTo>
                <a:cubicBezTo>
                  <a:pt x="640" y="184"/>
                  <a:pt x="528" y="384"/>
                  <a:pt x="424" y="432"/>
                </a:cubicBezTo>
                <a:cubicBezTo>
                  <a:pt x="320" y="480"/>
                  <a:pt x="248" y="400"/>
                  <a:pt x="184" y="432"/>
                </a:cubicBezTo>
                <a:cubicBezTo>
                  <a:pt x="120" y="464"/>
                  <a:pt x="0" y="616"/>
                  <a:pt x="40" y="624"/>
                </a:cubicBezTo>
              </a:path>
            </a:pathLst>
          </a:custGeom>
          <a:blipFill dpi="0" rotWithShape="0">
            <a:blip r:embed="rId3" cstate="print"/>
            <a:srcRect/>
            <a:tile tx="0" ty="0" sx="100000" sy="100000" flip="none" algn="tl"/>
          </a:blipFill>
          <a:ln w="9525" cap="flat" cmpd="sng">
            <a:solidFill>
              <a:schemeClr val="tx1"/>
            </a:solidFill>
            <a:prstDash val="solid"/>
            <a:round/>
            <a:headEnd/>
            <a:tailEnd/>
          </a:ln>
          <a:effectLst/>
        </p:spPr>
        <p:txBody>
          <a:bodyPr wrap="none" anchor="ctr"/>
          <a:lstStyle/>
          <a:p>
            <a:endParaRPr lang="en-US"/>
          </a:p>
        </p:txBody>
      </p:sp>
      <p:sp>
        <p:nvSpPr>
          <p:cNvPr id="218" name="Arc 78" descr="Green marble"/>
          <p:cNvSpPr>
            <a:spLocks/>
          </p:cNvSpPr>
          <p:nvPr/>
        </p:nvSpPr>
        <p:spPr bwMode="auto">
          <a:xfrm rot="7814040" flipH="1" flipV="1">
            <a:off x="-596680" y="4511242"/>
            <a:ext cx="3624520" cy="3855683"/>
          </a:xfrm>
          <a:custGeom>
            <a:avLst/>
            <a:gdLst>
              <a:gd name="G0" fmla="+- 0 0 0"/>
              <a:gd name="G1" fmla="+- 21419 0 0"/>
              <a:gd name="G2" fmla="+- 21600 0 0"/>
              <a:gd name="T0" fmla="*/ 2794 w 21600"/>
              <a:gd name="T1" fmla="*/ 0 h 22409"/>
              <a:gd name="T2" fmla="*/ 21577 w 21600"/>
              <a:gd name="T3" fmla="*/ 22409 h 22409"/>
              <a:gd name="T4" fmla="*/ 0 w 21600"/>
              <a:gd name="T5" fmla="*/ 21419 h 22409"/>
            </a:gdLst>
            <a:ahLst/>
            <a:cxnLst>
              <a:cxn ang="0">
                <a:pos x="T0" y="T1"/>
              </a:cxn>
              <a:cxn ang="0">
                <a:pos x="T2" y="T3"/>
              </a:cxn>
              <a:cxn ang="0">
                <a:pos x="T4" y="T5"/>
              </a:cxn>
            </a:cxnLst>
            <a:rect l="0" t="0" r="r" b="b"/>
            <a:pathLst>
              <a:path w="21600" h="22409" fill="none" extrusionOk="0">
                <a:moveTo>
                  <a:pt x="2793" y="0"/>
                </a:moveTo>
                <a:cubicBezTo>
                  <a:pt x="13552" y="1403"/>
                  <a:pt x="21600" y="10569"/>
                  <a:pt x="21600" y="21419"/>
                </a:cubicBezTo>
                <a:cubicBezTo>
                  <a:pt x="21600" y="21749"/>
                  <a:pt x="21592" y="22079"/>
                  <a:pt x="21577" y="22409"/>
                </a:cubicBezTo>
              </a:path>
              <a:path w="21600" h="22409" stroke="0" extrusionOk="0">
                <a:moveTo>
                  <a:pt x="2793" y="0"/>
                </a:moveTo>
                <a:cubicBezTo>
                  <a:pt x="13552" y="1403"/>
                  <a:pt x="21600" y="10569"/>
                  <a:pt x="21600" y="21419"/>
                </a:cubicBezTo>
                <a:cubicBezTo>
                  <a:pt x="21600" y="21749"/>
                  <a:pt x="21592" y="22079"/>
                  <a:pt x="21577" y="22409"/>
                </a:cubicBezTo>
                <a:lnTo>
                  <a:pt x="0" y="21419"/>
                </a:lnTo>
                <a:close/>
              </a:path>
            </a:pathLst>
          </a:custGeom>
          <a:blipFill dpi="0" rotWithShape="0">
            <a:blip r:embed="rId3" cstate="print"/>
            <a:srcRect/>
            <a:tile tx="0" ty="0" sx="100000" sy="100000" flip="none" algn="tl"/>
          </a:blipFill>
          <a:ln w="9525">
            <a:solidFill>
              <a:schemeClr val="tx1"/>
            </a:solidFill>
            <a:round/>
            <a:headEnd/>
            <a:tailEnd/>
          </a:ln>
          <a:effectLst/>
        </p:spPr>
        <p:txBody>
          <a:bodyPr wrap="none" anchor="ctr"/>
          <a:lstStyle/>
          <a:p>
            <a:endParaRPr lang="en-US"/>
          </a:p>
        </p:txBody>
      </p:sp>
      <p:grpSp>
        <p:nvGrpSpPr>
          <p:cNvPr id="243" name="Group 218"/>
          <p:cNvGrpSpPr>
            <a:grpSpLocks/>
          </p:cNvGrpSpPr>
          <p:nvPr/>
        </p:nvGrpSpPr>
        <p:grpSpPr bwMode="auto">
          <a:xfrm rot="10777826" flipH="1">
            <a:off x="949808" y="2972662"/>
            <a:ext cx="268288" cy="343098"/>
            <a:chOff x="1618" y="2258"/>
            <a:chExt cx="226" cy="226"/>
          </a:xfrm>
        </p:grpSpPr>
        <p:sp>
          <p:nvSpPr>
            <p:cNvPr id="220"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45" name="Group 107"/>
            <p:cNvGrpSpPr>
              <a:grpSpLocks/>
            </p:cNvGrpSpPr>
            <p:nvPr/>
          </p:nvGrpSpPr>
          <p:grpSpPr bwMode="auto">
            <a:xfrm>
              <a:off x="1698" y="2258"/>
              <a:ext cx="146" cy="226"/>
              <a:chOff x="1698" y="2258"/>
              <a:chExt cx="146" cy="226"/>
            </a:xfrm>
          </p:grpSpPr>
          <p:grpSp>
            <p:nvGrpSpPr>
              <p:cNvPr id="246" name="Group 108"/>
              <p:cNvGrpSpPr>
                <a:grpSpLocks/>
              </p:cNvGrpSpPr>
              <p:nvPr/>
            </p:nvGrpSpPr>
            <p:grpSpPr bwMode="auto">
              <a:xfrm>
                <a:off x="1698" y="2258"/>
                <a:ext cx="69" cy="226"/>
                <a:chOff x="1674" y="2258"/>
                <a:chExt cx="93" cy="226"/>
              </a:xfrm>
            </p:grpSpPr>
            <p:sp>
              <p:nvSpPr>
                <p:cNvPr id="225"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26"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23"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24"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251" name="Group 226"/>
          <p:cNvGrpSpPr>
            <a:grpSpLocks/>
          </p:cNvGrpSpPr>
          <p:nvPr/>
        </p:nvGrpSpPr>
        <p:grpSpPr bwMode="auto">
          <a:xfrm rot="10777826" flipH="1">
            <a:off x="949808" y="3389840"/>
            <a:ext cx="268288" cy="343098"/>
            <a:chOff x="1618" y="2258"/>
            <a:chExt cx="226" cy="226"/>
          </a:xfrm>
        </p:grpSpPr>
        <p:sp>
          <p:nvSpPr>
            <p:cNvPr id="228"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53" name="Group 107"/>
            <p:cNvGrpSpPr>
              <a:grpSpLocks/>
            </p:cNvGrpSpPr>
            <p:nvPr/>
          </p:nvGrpSpPr>
          <p:grpSpPr bwMode="auto">
            <a:xfrm>
              <a:off x="1698" y="2258"/>
              <a:ext cx="146" cy="226"/>
              <a:chOff x="1698" y="2258"/>
              <a:chExt cx="146" cy="226"/>
            </a:xfrm>
          </p:grpSpPr>
          <p:grpSp>
            <p:nvGrpSpPr>
              <p:cNvPr id="254" name="Group 108"/>
              <p:cNvGrpSpPr>
                <a:grpSpLocks/>
              </p:cNvGrpSpPr>
              <p:nvPr/>
            </p:nvGrpSpPr>
            <p:grpSpPr bwMode="auto">
              <a:xfrm>
                <a:off x="1698" y="2258"/>
                <a:ext cx="69" cy="226"/>
                <a:chOff x="1674" y="2258"/>
                <a:chExt cx="93" cy="226"/>
              </a:xfrm>
            </p:grpSpPr>
            <p:sp>
              <p:nvSpPr>
                <p:cNvPr id="233"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34"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31"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32"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259" name="Group 234"/>
          <p:cNvGrpSpPr>
            <a:grpSpLocks/>
          </p:cNvGrpSpPr>
          <p:nvPr/>
        </p:nvGrpSpPr>
        <p:grpSpPr bwMode="auto">
          <a:xfrm rot="10777826" flipH="1">
            <a:off x="949808" y="3810862"/>
            <a:ext cx="268288" cy="343098"/>
            <a:chOff x="1618" y="2258"/>
            <a:chExt cx="226" cy="226"/>
          </a:xfrm>
        </p:grpSpPr>
        <p:sp>
          <p:nvSpPr>
            <p:cNvPr id="236"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61" name="Group 107"/>
            <p:cNvGrpSpPr>
              <a:grpSpLocks/>
            </p:cNvGrpSpPr>
            <p:nvPr/>
          </p:nvGrpSpPr>
          <p:grpSpPr bwMode="auto">
            <a:xfrm>
              <a:off x="1698" y="2258"/>
              <a:ext cx="146" cy="226"/>
              <a:chOff x="1698" y="2258"/>
              <a:chExt cx="146" cy="226"/>
            </a:xfrm>
          </p:grpSpPr>
          <p:grpSp>
            <p:nvGrpSpPr>
              <p:cNvPr id="262" name="Group 108"/>
              <p:cNvGrpSpPr>
                <a:grpSpLocks/>
              </p:cNvGrpSpPr>
              <p:nvPr/>
            </p:nvGrpSpPr>
            <p:grpSpPr bwMode="auto">
              <a:xfrm>
                <a:off x="1698" y="2258"/>
                <a:ext cx="69" cy="226"/>
                <a:chOff x="1674" y="2258"/>
                <a:chExt cx="93" cy="226"/>
              </a:xfrm>
            </p:grpSpPr>
            <p:sp>
              <p:nvSpPr>
                <p:cNvPr id="241"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42"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39"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40"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267" name="Group 242"/>
          <p:cNvGrpSpPr>
            <a:grpSpLocks/>
          </p:cNvGrpSpPr>
          <p:nvPr/>
        </p:nvGrpSpPr>
        <p:grpSpPr bwMode="auto">
          <a:xfrm rot="10777826" flipH="1">
            <a:off x="949808" y="4228040"/>
            <a:ext cx="268288" cy="343098"/>
            <a:chOff x="1618" y="2258"/>
            <a:chExt cx="226" cy="226"/>
          </a:xfrm>
        </p:grpSpPr>
        <p:sp>
          <p:nvSpPr>
            <p:cNvPr id="244"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69" name="Group 107"/>
            <p:cNvGrpSpPr>
              <a:grpSpLocks/>
            </p:cNvGrpSpPr>
            <p:nvPr/>
          </p:nvGrpSpPr>
          <p:grpSpPr bwMode="auto">
            <a:xfrm>
              <a:off x="1698" y="2258"/>
              <a:ext cx="146" cy="226"/>
              <a:chOff x="1698" y="2258"/>
              <a:chExt cx="146" cy="226"/>
            </a:xfrm>
          </p:grpSpPr>
          <p:grpSp>
            <p:nvGrpSpPr>
              <p:cNvPr id="270" name="Group 108"/>
              <p:cNvGrpSpPr>
                <a:grpSpLocks/>
              </p:cNvGrpSpPr>
              <p:nvPr/>
            </p:nvGrpSpPr>
            <p:grpSpPr bwMode="auto">
              <a:xfrm>
                <a:off x="1698" y="2258"/>
                <a:ext cx="69" cy="226"/>
                <a:chOff x="1674" y="2258"/>
                <a:chExt cx="93" cy="226"/>
              </a:xfrm>
            </p:grpSpPr>
            <p:sp>
              <p:nvSpPr>
                <p:cNvPr id="249"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50"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47"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48"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275" name="Group 105"/>
          <p:cNvGrpSpPr>
            <a:grpSpLocks/>
          </p:cNvGrpSpPr>
          <p:nvPr/>
        </p:nvGrpSpPr>
        <p:grpSpPr bwMode="auto">
          <a:xfrm rot="10822174">
            <a:off x="3693009" y="4685239"/>
            <a:ext cx="268287" cy="343099"/>
            <a:chOff x="1618" y="2258"/>
            <a:chExt cx="226" cy="226"/>
          </a:xfrm>
        </p:grpSpPr>
        <p:sp>
          <p:nvSpPr>
            <p:cNvPr id="252"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77" name="Group 107"/>
            <p:cNvGrpSpPr>
              <a:grpSpLocks/>
            </p:cNvGrpSpPr>
            <p:nvPr/>
          </p:nvGrpSpPr>
          <p:grpSpPr bwMode="auto">
            <a:xfrm>
              <a:off x="1698" y="2258"/>
              <a:ext cx="146" cy="226"/>
              <a:chOff x="1698" y="2258"/>
              <a:chExt cx="146" cy="226"/>
            </a:xfrm>
          </p:grpSpPr>
          <p:grpSp>
            <p:nvGrpSpPr>
              <p:cNvPr id="278" name="Group 108"/>
              <p:cNvGrpSpPr>
                <a:grpSpLocks/>
              </p:cNvGrpSpPr>
              <p:nvPr/>
            </p:nvGrpSpPr>
            <p:grpSpPr bwMode="auto">
              <a:xfrm>
                <a:off x="1698" y="2258"/>
                <a:ext cx="69" cy="226"/>
                <a:chOff x="1674" y="2258"/>
                <a:chExt cx="93" cy="226"/>
              </a:xfrm>
            </p:grpSpPr>
            <p:sp>
              <p:nvSpPr>
                <p:cNvPr id="257"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58"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55"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56"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283" name="Group 105"/>
          <p:cNvGrpSpPr>
            <a:grpSpLocks/>
          </p:cNvGrpSpPr>
          <p:nvPr/>
        </p:nvGrpSpPr>
        <p:grpSpPr bwMode="auto">
          <a:xfrm rot="10822174">
            <a:off x="5064609" y="4304239"/>
            <a:ext cx="268287" cy="343099"/>
            <a:chOff x="1618" y="2258"/>
            <a:chExt cx="226" cy="226"/>
          </a:xfrm>
        </p:grpSpPr>
        <p:sp>
          <p:nvSpPr>
            <p:cNvPr id="260"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86" name="Group 107"/>
            <p:cNvGrpSpPr>
              <a:grpSpLocks/>
            </p:cNvGrpSpPr>
            <p:nvPr/>
          </p:nvGrpSpPr>
          <p:grpSpPr bwMode="auto">
            <a:xfrm>
              <a:off x="1698" y="2258"/>
              <a:ext cx="146" cy="226"/>
              <a:chOff x="1698" y="2258"/>
              <a:chExt cx="146" cy="226"/>
            </a:xfrm>
          </p:grpSpPr>
          <p:grpSp>
            <p:nvGrpSpPr>
              <p:cNvPr id="47" name="Group 108"/>
              <p:cNvGrpSpPr>
                <a:grpSpLocks/>
              </p:cNvGrpSpPr>
              <p:nvPr/>
            </p:nvGrpSpPr>
            <p:grpSpPr bwMode="auto">
              <a:xfrm>
                <a:off x="1698" y="2258"/>
                <a:ext cx="69" cy="226"/>
                <a:chOff x="1674" y="2258"/>
                <a:chExt cx="93" cy="226"/>
              </a:xfrm>
            </p:grpSpPr>
            <p:sp>
              <p:nvSpPr>
                <p:cNvPr id="265"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66"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63"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64"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48" name="Group 105"/>
          <p:cNvGrpSpPr>
            <a:grpSpLocks/>
          </p:cNvGrpSpPr>
          <p:nvPr/>
        </p:nvGrpSpPr>
        <p:grpSpPr bwMode="auto">
          <a:xfrm rot="10822174">
            <a:off x="6360009" y="4075639"/>
            <a:ext cx="268287" cy="343099"/>
            <a:chOff x="1618" y="2258"/>
            <a:chExt cx="226" cy="226"/>
          </a:xfrm>
        </p:grpSpPr>
        <p:sp>
          <p:nvSpPr>
            <p:cNvPr id="268"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88" name="Group 107"/>
            <p:cNvGrpSpPr>
              <a:grpSpLocks/>
            </p:cNvGrpSpPr>
            <p:nvPr/>
          </p:nvGrpSpPr>
          <p:grpSpPr bwMode="auto">
            <a:xfrm>
              <a:off x="1698" y="2258"/>
              <a:ext cx="146" cy="226"/>
              <a:chOff x="1698" y="2258"/>
              <a:chExt cx="146" cy="226"/>
            </a:xfrm>
          </p:grpSpPr>
          <p:grpSp>
            <p:nvGrpSpPr>
              <p:cNvPr id="289" name="Group 108"/>
              <p:cNvGrpSpPr>
                <a:grpSpLocks/>
              </p:cNvGrpSpPr>
              <p:nvPr/>
            </p:nvGrpSpPr>
            <p:grpSpPr bwMode="auto">
              <a:xfrm>
                <a:off x="1698" y="2258"/>
                <a:ext cx="69" cy="226"/>
                <a:chOff x="1674" y="2258"/>
                <a:chExt cx="93" cy="226"/>
              </a:xfrm>
            </p:grpSpPr>
            <p:sp>
              <p:nvSpPr>
                <p:cNvPr id="273"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74"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71"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72"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290" name="Group 105"/>
          <p:cNvGrpSpPr>
            <a:grpSpLocks/>
          </p:cNvGrpSpPr>
          <p:nvPr/>
        </p:nvGrpSpPr>
        <p:grpSpPr bwMode="auto">
          <a:xfrm rot="10822174">
            <a:off x="7544904" y="3887062"/>
            <a:ext cx="268287" cy="343099"/>
            <a:chOff x="1618" y="2258"/>
            <a:chExt cx="226" cy="226"/>
          </a:xfrm>
        </p:grpSpPr>
        <p:sp>
          <p:nvSpPr>
            <p:cNvPr id="276"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292" name="Group 107"/>
            <p:cNvGrpSpPr>
              <a:grpSpLocks/>
            </p:cNvGrpSpPr>
            <p:nvPr/>
          </p:nvGrpSpPr>
          <p:grpSpPr bwMode="auto">
            <a:xfrm>
              <a:off x="1698" y="2258"/>
              <a:ext cx="146" cy="226"/>
              <a:chOff x="1698" y="2258"/>
              <a:chExt cx="146" cy="226"/>
            </a:xfrm>
          </p:grpSpPr>
          <p:grpSp>
            <p:nvGrpSpPr>
              <p:cNvPr id="293" name="Group 108"/>
              <p:cNvGrpSpPr>
                <a:grpSpLocks/>
              </p:cNvGrpSpPr>
              <p:nvPr/>
            </p:nvGrpSpPr>
            <p:grpSpPr bwMode="auto">
              <a:xfrm>
                <a:off x="1698" y="2258"/>
                <a:ext cx="69" cy="226"/>
                <a:chOff x="1674" y="2258"/>
                <a:chExt cx="93" cy="226"/>
              </a:xfrm>
            </p:grpSpPr>
            <p:sp>
              <p:nvSpPr>
                <p:cNvPr id="281"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282"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279"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280"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cxnSp>
        <p:nvCxnSpPr>
          <p:cNvPr id="284" name="Straight Arrow Connector 283"/>
          <p:cNvCxnSpPr/>
          <p:nvPr/>
        </p:nvCxnSpPr>
        <p:spPr>
          <a:xfrm>
            <a:off x="1295400" y="4419600"/>
            <a:ext cx="22860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5" name="Straight Arrow Connector 284"/>
          <p:cNvCxnSpPr/>
          <p:nvPr/>
        </p:nvCxnSpPr>
        <p:spPr>
          <a:xfrm>
            <a:off x="1295400" y="3962400"/>
            <a:ext cx="36576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7" name="Straight Arrow Connector 286"/>
          <p:cNvCxnSpPr/>
          <p:nvPr/>
        </p:nvCxnSpPr>
        <p:spPr>
          <a:xfrm>
            <a:off x="1295400" y="3581400"/>
            <a:ext cx="49530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1" name="Straight Arrow Connector 290"/>
          <p:cNvCxnSpPr/>
          <p:nvPr/>
        </p:nvCxnSpPr>
        <p:spPr>
          <a:xfrm>
            <a:off x="1295400" y="3200400"/>
            <a:ext cx="61722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95" name="TextBox 294"/>
          <p:cNvSpPr txBox="1"/>
          <p:nvPr/>
        </p:nvSpPr>
        <p:spPr>
          <a:xfrm>
            <a:off x="4038600" y="3124200"/>
            <a:ext cx="838691" cy="369332"/>
          </a:xfrm>
          <a:prstGeom prst="rect">
            <a:avLst/>
          </a:prstGeom>
          <a:noFill/>
        </p:spPr>
        <p:txBody>
          <a:bodyPr wrap="none" rtlCol="0">
            <a:spAutoFit/>
          </a:bodyPr>
          <a:lstStyle/>
          <a:p>
            <a:r>
              <a:rPr lang="en-US" dirty="0" smtClean="0"/>
              <a:t>8 GHz</a:t>
            </a:r>
            <a:endParaRPr lang="en-US" dirty="0"/>
          </a:p>
        </p:txBody>
      </p:sp>
      <p:sp>
        <p:nvSpPr>
          <p:cNvPr id="296" name="TextBox 295"/>
          <p:cNvSpPr txBox="1"/>
          <p:nvPr/>
        </p:nvSpPr>
        <p:spPr>
          <a:xfrm>
            <a:off x="3184108" y="3516868"/>
            <a:ext cx="1159292" cy="369332"/>
          </a:xfrm>
          <a:prstGeom prst="rect">
            <a:avLst/>
          </a:prstGeom>
          <a:noFill/>
        </p:spPr>
        <p:txBody>
          <a:bodyPr wrap="none" rtlCol="0">
            <a:spAutoFit/>
          </a:bodyPr>
          <a:lstStyle/>
          <a:p>
            <a:r>
              <a:rPr lang="en-US" dirty="0" smtClean="0"/>
              <a:t>10.5 GHz</a:t>
            </a:r>
            <a:endParaRPr lang="en-US" dirty="0"/>
          </a:p>
        </p:txBody>
      </p:sp>
      <p:sp>
        <p:nvSpPr>
          <p:cNvPr id="297" name="TextBox 296"/>
          <p:cNvSpPr txBox="1"/>
          <p:nvPr/>
        </p:nvSpPr>
        <p:spPr>
          <a:xfrm>
            <a:off x="2286000" y="3733800"/>
            <a:ext cx="966931" cy="369332"/>
          </a:xfrm>
          <a:prstGeom prst="rect">
            <a:avLst/>
          </a:prstGeom>
          <a:noFill/>
        </p:spPr>
        <p:txBody>
          <a:bodyPr wrap="none" rtlCol="0">
            <a:spAutoFit/>
          </a:bodyPr>
          <a:lstStyle/>
          <a:p>
            <a:r>
              <a:rPr lang="en-US" dirty="0" smtClean="0"/>
              <a:t>18 GHz</a:t>
            </a:r>
            <a:endParaRPr lang="en-US" dirty="0"/>
          </a:p>
        </p:txBody>
      </p:sp>
      <p:sp>
        <p:nvSpPr>
          <p:cNvPr id="298" name="TextBox 297"/>
          <p:cNvSpPr txBox="1"/>
          <p:nvPr/>
        </p:nvSpPr>
        <p:spPr>
          <a:xfrm>
            <a:off x="1419428" y="4126468"/>
            <a:ext cx="966931" cy="369332"/>
          </a:xfrm>
          <a:prstGeom prst="rect">
            <a:avLst/>
          </a:prstGeom>
          <a:noFill/>
        </p:spPr>
        <p:txBody>
          <a:bodyPr wrap="none" rtlCol="0">
            <a:spAutoFit/>
          </a:bodyPr>
          <a:lstStyle/>
          <a:p>
            <a:r>
              <a:rPr lang="en-US" dirty="0" smtClean="0"/>
              <a:t>23 GHz</a:t>
            </a:r>
            <a:endParaRPr lang="en-US" dirty="0"/>
          </a:p>
        </p:txBody>
      </p:sp>
      <p:sp>
        <p:nvSpPr>
          <p:cNvPr id="299" name="TextBox 298"/>
          <p:cNvSpPr txBox="1"/>
          <p:nvPr/>
        </p:nvSpPr>
        <p:spPr>
          <a:xfrm>
            <a:off x="3568829" y="6260068"/>
            <a:ext cx="774571"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10 mi</a:t>
            </a:r>
            <a:endParaRPr lang="en-US" b="1" dirty="0">
              <a:solidFill>
                <a:schemeClr val="bg1"/>
              </a:solidFill>
              <a:effectLst>
                <a:outerShdw blurRad="38100" dist="38100" dir="2700000" algn="tl">
                  <a:srgbClr val="000000">
                    <a:alpha val="43137"/>
                  </a:srgbClr>
                </a:outerShdw>
              </a:effectLst>
            </a:endParaRPr>
          </a:p>
        </p:txBody>
      </p:sp>
      <p:sp>
        <p:nvSpPr>
          <p:cNvPr id="300" name="TextBox 299"/>
          <p:cNvSpPr txBox="1"/>
          <p:nvPr/>
        </p:nvSpPr>
        <p:spPr>
          <a:xfrm>
            <a:off x="4953000" y="5421868"/>
            <a:ext cx="774571"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15 mi</a:t>
            </a:r>
            <a:endParaRPr lang="en-US" b="1" dirty="0">
              <a:solidFill>
                <a:schemeClr val="bg1"/>
              </a:solidFill>
              <a:effectLst>
                <a:outerShdw blurRad="38100" dist="38100" dir="2700000" algn="tl">
                  <a:srgbClr val="000000">
                    <a:alpha val="43137"/>
                  </a:srgbClr>
                </a:outerShdw>
              </a:effectLst>
            </a:endParaRPr>
          </a:p>
        </p:txBody>
      </p:sp>
      <p:sp>
        <p:nvSpPr>
          <p:cNvPr id="301" name="TextBox 300"/>
          <p:cNvSpPr txBox="1"/>
          <p:nvPr/>
        </p:nvSpPr>
        <p:spPr>
          <a:xfrm>
            <a:off x="6312029" y="4888468"/>
            <a:ext cx="774571"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25 mi</a:t>
            </a:r>
            <a:endParaRPr lang="en-US" b="1" dirty="0">
              <a:solidFill>
                <a:schemeClr val="bg1"/>
              </a:solidFill>
              <a:effectLst>
                <a:outerShdw blurRad="38100" dist="38100" dir="2700000" algn="tl">
                  <a:srgbClr val="000000">
                    <a:alpha val="43137"/>
                  </a:srgbClr>
                </a:outerShdw>
              </a:effectLst>
            </a:endParaRPr>
          </a:p>
        </p:txBody>
      </p:sp>
      <p:sp>
        <p:nvSpPr>
          <p:cNvPr id="302" name="TextBox 301"/>
          <p:cNvSpPr txBox="1"/>
          <p:nvPr/>
        </p:nvSpPr>
        <p:spPr>
          <a:xfrm>
            <a:off x="7391400" y="4888468"/>
            <a:ext cx="774571"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30 mi</a:t>
            </a:r>
            <a:endParaRPr lang="en-US" b="1" dirty="0">
              <a:solidFill>
                <a:schemeClr val="bg1"/>
              </a:solidFill>
              <a:effectLst>
                <a:outerShdw blurRad="38100" dist="38100" dir="2700000" algn="tl">
                  <a:srgbClr val="000000">
                    <a:alpha val="43137"/>
                  </a:srgbClr>
                </a:outerShdw>
              </a:effectLst>
            </a:endParaRPr>
          </a:p>
        </p:txBody>
      </p:sp>
      <p:graphicFrame>
        <p:nvGraphicFramePr>
          <p:cNvPr id="303" name="Table 302"/>
          <p:cNvGraphicFramePr>
            <a:graphicFrameLocks noGrp="1"/>
          </p:cNvGraphicFramePr>
          <p:nvPr/>
        </p:nvGraphicFramePr>
        <p:xfrm>
          <a:off x="4267200" y="1193800"/>
          <a:ext cx="4267200" cy="1854200"/>
        </p:xfrm>
        <a:graphic>
          <a:graphicData uri="http://schemas.openxmlformats.org/drawingml/2006/table">
            <a:tbl>
              <a:tblPr firstRow="1" bandRow="1">
                <a:tableStyleId>{5C22544A-7EE6-4342-B048-85BDC9FD1C3A}</a:tableStyleId>
              </a:tblPr>
              <a:tblGrid>
                <a:gridCol w="2133600"/>
                <a:gridCol w="2133600"/>
              </a:tblGrid>
              <a:tr h="370840">
                <a:tc>
                  <a:txBody>
                    <a:bodyPr/>
                    <a:lstStyle/>
                    <a:p>
                      <a:pPr algn="ctr"/>
                      <a:r>
                        <a:rPr lang="en-US" dirty="0" smtClean="0"/>
                        <a:t>Frequency</a:t>
                      </a:r>
                      <a:endParaRPr lang="en-US" dirty="0"/>
                    </a:p>
                  </a:txBody>
                  <a:tcPr/>
                </a:tc>
                <a:tc>
                  <a:txBody>
                    <a:bodyPr/>
                    <a:lstStyle/>
                    <a:p>
                      <a:pPr algn="ctr"/>
                      <a:r>
                        <a:rPr lang="en-US" dirty="0" smtClean="0"/>
                        <a:t>Path Length</a:t>
                      </a:r>
                      <a:endParaRPr lang="en-US" dirty="0"/>
                    </a:p>
                  </a:txBody>
                  <a:tcPr/>
                </a:tc>
              </a:tr>
              <a:tr h="370840">
                <a:tc>
                  <a:txBody>
                    <a:bodyPr/>
                    <a:lstStyle/>
                    <a:p>
                      <a:pPr algn="ctr"/>
                      <a:r>
                        <a:rPr lang="en-US" dirty="0" smtClean="0"/>
                        <a:t>23 GHz</a:t>
                      </a:r>
                      <a:endParaRPr lang="en-US" dirty="0"/>
                    </a:p>
                  </a:txBody>
                  <a:tcPr/>
                </a:tc>
                <a:tc>
                  <a:txBody>
                    <a:bodyPr/>
                    <a:lstStyle/>
                    <a:p>
                      <a:pPr algn="ctr"/>
                      <a:r>
                        <a:rPr lang="en-US" dirty="0" smtClean="0"/>
                        <a:t>10 miles</a:t>
                      </a:r>
                      <a:endParaRPr lang="en-US" dirty="0"/>
                    </a:p>
                  </a:txBody>
                  <a:tcPr/>
                </a:tc>
              </a:tr>
              <a:tr h="370840">
                <a:tc>
                  <a:txBody>
                    <a:bodyPr/>
                    <a:lstStyle/>
                    <a:p>
                      <a:pPr algn="ctr"/>
                      <a:r>
                        <a:rPr lang="en-US" dirty="0" smtClean="0"/>
                        <a:t>18 GHz</a:t>
                      </a:r>
                      <a:endParaRPr lang="en-US" dirty="0"/>
                    </a:p>
                  </a:txBody>
                  <a:tcPr/>
                </a:tc>
                <a:tc>
                  <a:txBody>
                    <a:bodyPr/>
                    <a:lstStyle/>
                    <a:p>
                      <a:pPr algn="ctr"/>
                      <a:r>
                        <a:rPr lang="en-US" dirty="0" smtClean="0"/>
                        <a:t>15 miles</a:t>
                      </a:r>
                      <a:endParaRPr lang="en-US" dirty="0"/>
                    </a:p>
                  </a:txBody>
                  <a:tcPr/>
                </a:tc>
              </a:tr>
              <a:tr h="370840">
                <a:tc>
                  <a:txBody>
                    <a:bodyPr/>
                    <a:lstStyle/>
                    <a:p>
                      <a:pPr algn="ctr"/>
                      <a:r>
                        <a:rPr lang="en-US" dirty="0" smtClean="0"/>
                        <a:t>10.5 GHz</a:t>
                      </a:r>
                      <a:endParaRPr lang="en-US" dirty="0"/>
                    </a:p>
                  </a:txBody>
                  <a:tcPr/>
                </a:tc>
                <a:tc>
                  <a:txBody>
                    <a:bodyPr/>
                    <a:lstStyle/>
                    <a:p>
                      <a:pPr algn="ctr"/>
                      <a:r>
                        <a:rPr lang="en-US" dirty="0" smtClean="0"/>
                        <a:t>25 miles</a:t>
                      </a:r>
                      <a:endParaRPr lang="en-US" dirty="0"/>
                    </a:p>
                  </a:txBody>
                  <a:tcPr/>
                </a:tc>
              </a:tr>
              <a:tr h="370840">
                <a:tc>
                  <a:txBody>
                    <a:bodyPr/>
                    <a:lstStyle/>
                    <a:p>
                      <a:pPr algn="ctr"/>
                      <a:r>
                        <a:rPr lang="en-US" dirty="0" smtClean="0"/>
                        <a:t>8 GHz</a:t>
                      </a:r>
                      <a:endParaRPr lang="en-US" dirty="0"/>
                    </a:p>
                  </a:txBody>
                  <a:tcPr/>
                </a:tc>
                <a:tc>
                  <a:txBody>
                    <a:bodyPr/>
                    <a:lstStyle/>
                    <a:p>
                      <a:pPr algn="ctr"/>
                      <a:r>
                        <a:rPr lang="en-US" dirty="0" smtClean="0"/>
                        <a:t>30 miles</a:t>
                      </a:r>
                      <a:endParaRPr lang="en-US" dirty="0"/>
                    </a:p>
                  </a:txBody>
                  <a:tcPr/>
                </a:tc>
              </a:tr>
            </a:tbl>
          </a:graphicData>
        </a:graphic>
      </p:graphicFrame>
    </p:spTree>
    <p:extLst>
      <p:ext uri="{BB962C8B-B14F-4D97-AF65-F5344CB8AC3E}">
        <p14:creationId xmlns:p14="http://schemas.microsoft.com/office/powerpoint/2010/main" xmlns="" val="24010476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dissolve">
                                      <p:cBhvr>
                                        <p:cTn id="7" dur="500"/>
                                        <p:tgtEl>
                                          <p:spTgt spid="217"/>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noChangeAspect="1" noChangeArrowheads="1"/>
          </p:cNvPicPr>
          <p:nvPr/>
        </p:nvPicPr>
        <p:blipFill>
          <a:blip r:embed="rId2" cstate="print"/>
          <a:srcRect/>
          <a:stretch>
            <a:fillRect/>
          </a:stretch>
        </p:blipFill>
        <p:spPr bwMode="auto">
          <a:xfrm>
            <a:off x="639715" y="2295524"/>
            <a:ext cx="8047085" cy="2995423"/>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Data Sheets</a:t>
            </a:r>
            <a:endParaRPr lang="en-US" dirty="0"/>
          </a:p>
        </p:txBody>
      </p:sp>
      <p:sp>
        <p:nvSpPr>
          <p:cNvPr id="3" name="Slide Number Placeholder 2"/>
          <p:cNvSpPr>
            <a:spLocks noGrp="1"/>
          </p:cNvSpPr>
          <p:nvPr>
            <p:ph type="sldNum" sz="quarter" idx="11"/>
          </p:nvPr>
        </p:nvSpPr>
        <p:spPr>
          <a:xfrm>
            <a:off x="5489448" y="6164411"/>
            <a:ext cx="3502152" cy="365125"/>
          </a:xfrm>
        </p:spPr>
        <p:txBody>
          <a:bodyPr/>
          <a:lstStyle/>
          <a:p>
            <a:pPr algn="ctr" eaLnBrk="1" latinLnBrk="0" hangingPunct="1"/>
            <a:fld id="{2BBB5E19-F10A-4C2F-BF6F-11C513378A2E}" type="slidenum">
              <a:rPr kumimoji="0" lang="en-US" smtClean="0"/>
              <a:pPr algn="ctr" eaLnBrk="1" latinLnBrk="0" hangingPunct="1"/>
              <a:t>14</a:t>
            </a:fld>
            <a:endParaRPr kumimoji="0" lang="en-US"/>
          </a:p>
        </p:txBody>
      </p:sp>
      <p:sp>
        <p:nvSpPr>
          <p:cNvPr id="5" name="Oval 4"/>
          <p:cNvSpPr/>
          <p:nvPr/>
        </p:nvSpPr>
        <p:spPr>
          <a:xfrm>
            <a:off x="1014608" y="3810000"/>
            <a:ext cx="1752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a:off x="2386208" y="4114800"/>
            <a:ext cx="2743200" cy="1524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281808" y="5486400"/>
            <a:ext cx="2706190" cy="369332"/>
          </a:xfrm>
          <a:prstGeom prst="rect">
            <a:avLst/>
          </a:prstGeom>
          <a:noFill/>
        </p:spPr>
        <p:txBody>
          <a:bodyPr wrap="none" rtlCol="0">
            <a:spAutoFit/>
          </a:bodyPr>
          <a:lstStyle/>
          <a:p>
            <a:r>
              <a:rPr lang="en-US" dirty="0" smtClean="0"/>
              <a:t>Frequency of Operation</a:t>
            </a:r>
            <a:endParaRPr lang="en-US" dirty="0"/>
          </a:p>
        </p:txBody>
      </p:sp>
      <p:pic>
        <p:nvPicPr>
          <p:cNvPr id="103427" name="Picture 3"/>
          <p:cNvPicPr>
            <a:picLocks noChangeAspect="1" noChangeArrowheads="1"/>
          </p:cNvPicPr>
          <p:nvPr/>
        </p:nvPicPr>
        <p:blipFill>
          <a:blip r:embed="rId3" cstate="print"/>
          <a:srcRect/>
          <a:stretch>
            <a:fillRect/>
          </a:stretch>
        </p:blipFill>
        <p:spPr bwMode="auto">
          <a:xfrm>
            <a:off x="7073308" y="800100"/>
            <a:ext cx="1403730" cy="1562100"/>
          </a:xfrm>
          <a:prstGeom prst="rect">
            <a:avLst/>
          </a:prstGeom>
          <a:noFill/>
          <a:ln w="9525">
            <a:noFill/>
            <a:miter lim="800000"/>
            <a:headEnd/>
            <a:tailEnd/>
          </a:ln>
          <a:effectLst/>
        </p:spPr>
      </p:pic>
      <p:pic>
        <p:nvPicPr>
          <p:cNvPr id="103428" name="Picture 4"/>
          <p:cNvPicPr>
            <a:picLocks noChangeAspect="1" noChangeArrowheads="1"/>
          </p:cNvPicPr>
          <p:nvPr/>
        </p:nvPicPr>
        <p:blipFill>
          <a:blip r:embed="rId4" cstate="print"/>
          <a:srcRect/>
          <a:stretch>
            <a:fillRect/>
          </a:stretch>
        </p:blipFill>
        <p:spPr bwMode="auto">
          <a:xfrm>
            <a:off x="4834133" y="1219200"/>
            <a:ext cx="1857375" cy="504825"/>
          </a:xfrm>
          <a:prstGeom prst="rect">
            <a:avLst/>
          </a:prstGeom>
          <a:noFill/>
          <a:ln w="9525">
            <a:noFill/>
            <a:miter lim="800000"/>
            <a:headEnd/>
            <a:tailEnd/>
          </a:ln>
          <a:effectLst/>
        </p:spPr>
      </p:pic>
      <p:sp>
        <p:nvSpPr>
          <p:cNvPr id="15" name="Rounded Rectangle 14"/>
          <p:cNvSpPr/>
          <p:nvPr/>
        </p:nvSpPr>
        <p:spPr>
          <a:xfrm>
            <a:off x="4977008" y="5867400"/>
            <a:ext cx="3429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12700 – 13250 MHz</a:t>
            </a:r>
            <a:endParaRPr lang="en-US" dirty="0"/>
          </a:p>
        </p:txBody>
      </p:sp>
    </p:spTree>
    <p:extLst>
      <p:ext uri="{BB962C8B-B14F-4D97-AF65-F5344CB8AC3E}">
        <p14:creationId xmlns:p14="http://schemas.microsoft.com/office/powerpoint/2010/main" xmlns="" val="19986180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Nominal Output Power</a:t>
            </a:r>
            <a:endParaRPr lang="en-US" dirty="0"/>
          </a:p>
        </p:txBody>
      </p:sp>
      <p:sp>
        <p:nvSpPr>
          <p:cNvPr id="3" name="Slide Number Placeholder 2"/>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15</a:t>
            </a:fld>
            <a:endParaRPr kumimoji="0" lang="en-US"/>
          </a:p>
        </p:txBody>
      </p:sp>
      <p:pic>
        <p:nvPicPr>
          <p:cNvPr id="110594" name="Picture 2"/>
          <p:cNvPicPr>
            <a:picLocks noChangeAspect="1" noChangeArrowheads="1"/>
          </p:cNvPicPr>
          <p:nvPr/>
        </p:nvPicPr>
        <p:blipFill>
          <a:blip r:embed="rId2" cstate="print"/>
          <a:srcRect/>
          <a:stretch>
            <a:fillRect/>
          </a:stretch>
        </p:blipFill>
        <p:spPr bwMode="auto">
          <a:xfrm>
            <a:off x="533401" y="1828800"/>
            <a:ext cx="8001000" cy="4617534"/>
          </a:xfrm>
          <a:prstGeom prst="rect">
            <a:avLst/>
          </a:prstGeom>
          <a:noFill/>
          <a:ln w="9525">
            <a:noFill/>
            <a:miter lim="800000"/>
            <a:headEnd/>
            <a:tailEnd/>
          </a:ln>
          <a:effectLst/>
        </p:spPr>
      </p:pic>
      <p:sp>
        <p:nvSpPr>
          <p:cNvPr id="5" name="Oval 4"/>
          <p:cNvSpPr/>
          <p:nvPr/>
        </p:nvSpPr>
        <p:spPr>
          <a:xfrm>
            <a:off x="609600" y="2971800"/>
            <a:ext cx="1447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57800" y="2971800"/>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519016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Fresnel Zone</a:t>
            </a:r>
            <a:endParaRPr lang="en-PH" dirty="0"/>
          </a:p>
        </p:txBody>
      </p:sp>
      <p:sp>
        <p:nvSpPr>
          <p:cNvPr id="3" name="Date Placeholder 2"/>
          <p:cNvSpPr>
            <a:spLocks noGrp="1"/>
          </p:cNvSpPr>
          <p:nvPr>
            <p:ph type="dt" sz="half" idx="10"/>
          </p:nvPr>
        </p:nvSpPr>
        <p:spPr/>
        <p:txBody>
          <a:bodyPr/>
          <a:lstStyle/>
          <a:p>
            <a:pPr>
              <a:defRPr/>
            </a:pPr>
            <a:r>
              <a:rPr lang="fil-PH" smtClean="0"/>
              <a:t>Microwave Communication</a:t>
            </a:r>
            <a:endParaRPr lang="en-US"/>
          </a:p>
        </p:txBody>
      </p:sp>
      <p:sp>
        <p:nvSpPr>
          <p:cNvPr id="4" name="Slide Number Placeholder 3"/>
          <p:cNvSpPr>
            <a:spLocks noGrp="1"/>
          </p:cNvSpPr>
          <p:nvPr>
            <p:ph type="sldNum" sz="quarter" idx="12"/>
          </p:nvPr>
        </p:nvSpPr>
        <p:spPr/>
        <p:txBody>
          <a:bodyPr/>
          <a:lstStyle/>
          <a:p>
            <a:pPr>
              <a:defRPr/>
            </a:pPr>
            <a:fld id="{83840837-2D5D-4A65-A52D-075456FC12DE}" type="slidenum">
              <a:rPr lang="en-US" smtClean="0"/>
              <a:pPr>
                <a:defRPr/>
              </a:pPr>
              <a:t>16</a:t>
            </a:fld>
            <a:endParaRPr lang="en-US"/>
          </a:p>
        </p:txBody>
      </p:sp>
      <p:sp>
        <p:nvSpPr>
          <p:cNvPr id="6" name="Content Placeholder 2"/>
          <p:cNvSpPr txBox="1">
            <a:spLocks/>
          </p:cNvSpPr>
          <p:nvPr/>
        </p:nvSpPr>
        <p:spPr>
          <a:xfrm>
            <a:off x="729115" y="1412776"/>
            <a:ext cx="7698306" cy="4579315"/>
          </a:xfrm>
          <a:prstGeom prst="rect">
            <a:avLst/>
          </a:prstGeom>
        </p:spPr>
        <p:txBody>
          <a:bodyPr>
            <a:normAutofit/>
          </a:bodyPr>
          <a:lstStyle/>
          <a:p>
            <a:pPr marL="342900" lvl="0" indent="-274320" eaLnBrk="1" fontAlgn="auto" hangingPunct="1">
              <a:spcBef>
                <a:spcPct val="20000"/>
              </a:spcBef>
              <a:spcAft>
                <a:spcPts val="0"/>
              </a:spcAft>
              <a:buClr>
                <a:schemeClr val="accent1"/>
              </a:buClr>
              <a:buSzPct val="76000"/>
              <a:buFont typeface="Wingdings 2" pitchFamily="18" charset="2"/>
              <a:buChar char=""/>
            </a:pPr>
            <a:r>
              <a:rPr lang="en-PH" sz="2400" dirty="0" smtClean="0">
                <a:solidFill>
                  <a:schemeClr val="tx2"/>
                </a:solidFill>
                <a:latin typeface="+mn-lt"/>
              </a:rPr>
              <a:t>Fresnel Zone - Areas of constructive and destructive interference created when electromagnetic wave propagation in free space is reflected (multipath) or diffracted as the wave intersects obstacles. Fresnel zones are specified employing ordinal numbers that correspond to the number of half wavelength multiples that represent the difference in radio wave propagation path from the direct path</a:t>
            </a:r>
          </a:p>
          <a:p>
            <a:pPr marL="342900" lvl="0" indent="-274320" eaLnBrk="1" fontAlgn="auto" hangingPunct="1">
              <a:spcBef>
                <a:spcPct val="20000"/>
              </a:spcBef>
              <a:spcAft>
                <a:spcPts val="0"/>
              </a:spcAft>
              <a:buClr>
                <a:schemeClr val="accent1"/>
              </a:buClr>
              <a:buSzPct val="76000"/>
              <a:buFont typeface="Wingdings 2" pitchFamily="18" charset="2"/>
              <a:buChar char=""/>
            </a:pPr>
            <a:r>
              <a:rPr lang="en-PH" sz="2400" dirty="0" smtClean="0">
                <a:solidFill>
                  <a:schemeClr val="tx2"/>
                </a:solidFill>
                <a:latin typeface="+mn-lt"/>
              </a:rPr>
              <a:t>The Fresnel Zone must be clear of all obstructions.</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Fresnel Zone</a:t>
            </a:r>
            <a:endParaRPr lang="en-PH" dirty="0"/>
          </a:p>
        </p:txBody>
      </p:sp>
      <p:sp>
        <p:nvSpPr>
          <p:cNvPr id="3" name="Date Placeholder 2"/>
          <p:cNvSpPr>
            <a:spLocks noGrp="1"/>
          </p:cNvSpPr>
          <p:nvPr>
            <p:ph type="dt" sz="half" idx="10"/>
          </p:nvPr>
        </p:nvSpPr>
        <p:spPr/>
        <p:txBody>
          <a:bodyPr/>
          <a:lstStyle/>
          <a:p>
            <a:pPr>
              <a:defRPr/>
            </a:pPr>
            <a:r>
              <a:rPr lang="fil-PH" smtClean="0"/>
              <a:t>Microwave Communication</a:t>
            </a:r>
            <a:endParaRPr lang="en-US"/>
          </a:p>
        </p:txBody>
      </p:sp>
      <p:sp>
        <p:nvSpPr>
          <p:cNvPr id="4" name="Slide Number Placeholder 3"/>
          <p:cNvSpPr>
            <a:spLocks noGrp="1"/>
          </p:cNvSpPr>
          <p:nvPr>
            <p:ph type="sldNum" sz="quarter" idx="12"/>
          </p:nvPr>
        </p:nvSpPr>
        <p:spPr/>
        <p:txBody>
          <a:bodyPr/>
          <a:lstStyle/>
          <a:p>
            <a:pPr>
              <a:defRPr/>
            </a:pPr>
            <a:fld id="{83840837-2D5D-4A65-A52D-075456FC12DE}" type="slidenum">
              <a:rPr lang="en-US" smtClean="0"/>
              <a:pPr>
                <a:defRPr/>
              </a:pPr>
              <a:t>17</a:t>
            </a:fld>
            <a:endParaRPr lang="en-US"/>
          </a:p>
        </p:txBody>
      </p:sp>
      <p:sp>
        <p:nvSpPr>
          <p:cNvPr id="5" name="Content Placeholder 2"/>
          <p:cNvSpPr txBox="1">
            <a:spLocks/>
          </p:cNvSpPr>
          <p:nvPr/>
        </p:nvSpPr>
        <p:spPr>
          <a:xfrm>
            <a:off x="729115" y="1412776"/>
            <a:ext cx="7698306" cy="4579315"/>
          </a:xfrm>
          <a:prstGeom prst="rect">
            <a:avLst/>
          </a:prstGeom>
        </p:spPr>
        <p:txBody>
          <a:bodyPr>
            <a:normAutofit fontScale="92500"/>
          </a:bodyPr>
          <a:lstStyle/>
          <a:p>
            <a:pPr marL="342900" lvl="0" indent="-274320" eaLnBrk="1" fontAlgn="auto" hangingPunct="1">
              <a:spcBef>
                <a:spcPct val="20000"/>
              </a:spcBef>
              <a:spcAft>
                <a:spcPts val="0"/>
              </a:spcAft>
              <a:buClr>
                <a:schemeClr val="accent1"/>
              </a:buClr>
              <a:buSzPct val="76000"/>
              <a:buFont typeface="Wingdings 2" pitchFamily="18" charset="2"/>
              <a:buChar char=""/>
            </a:pPr>
            <a:r>
              <a:rPr lang="en-PH" sz="2400" dirty="0" smtClean="0">
                <a:solidFill>
                  <a:schemeClr val="tx2"/>
                </a:solidFill>
                <a:latin typeface="+mn-lt"/>
              </a:rPr>
              <a:t>Typically the first Fresnel zone (N=1) is used to determine obstruction loss </a:t>
            </a:r>
          </a:p>
          <a:p>
            <a:pPr marL="342900" lvl="0" indent="-274320" eaLnBrk="1" fontAlgn="auto" hangingPunct="1">
              <a:spcBef>
                <a:spcPct val="20000"/>
              </a:spcBef>
              <a:spcAft>
                <a:spcPts val="0"/>
              </a:spcAft>
              <a:buClr>
                <a:schemeClr val="accent1"/>
              </a:buClr>
              <a:buSzPct val="76000"/>
              <a:buFont typeface="Wingdings 2" pitchFamily="18" charset="2"/>
              <a:buChar char=""/>
            </a:pPr>
            <a:r>
              <a:rPr lang="en-PH" sz="2400" dirty="0" smtClean="0">
                <a:solidFill>
                  <a:schemeClr val="tx2"/>
                </a:solidFill>
                <a:latin typeface="+mn-lt"/>
              </a:rPr>
              <a:t>The direct path between the transmitter and the receiver needs a clearance above ground of at least 60% of the radius of the first Fresnel zone to achieve free space propagation conditions</a:t>
            </a:r>
          </a:p>
          <a:p>
            <a:pPr marL="342900" lvl="0" indent="-274320" eaLnBrk="1" fontAlgn="auto" hangingPunct="1">
              <a:spcBef>
                <a:spcPct val="20000"/>
              </a:spcBef>
              <a:spcAft>
                <a:spcPts val="0"/>
              </a:spcAft>
              <a:buClr>
                <a:schemeClr val="accent1"/>
              </a:buClr>
              <a:buSzPct val="76000"/>
              <a:buFont typeface="Wingdings 2" pitchFamily="18" charset="2"/>
              <a:buChar char=""/>
            </a:pPr>
            <a:r>
              <a:rPr lang="en-PH" sz="2400" dirty="0" smtClean="0">
                <a:solidFill>
                  <a:schemeClr val="tx2"/>
                </a:solidFill>
                <a:latin typeface="+mn-lt"/>
              </a:rPr>
              <a:t>Earth-radius factor k compensates the refraction in the atmosphere</a:t>
            </a:r>
          </a:p>
          <a:p>
            <a:pPr marL="342900" lvl="0" indent="-274320" eaLnBrk="1" fontAlgn="auto" hangingPunct="1">
              <a:spcBef>
                <a:spcPct val="20000"/>
              </a:spcBef>
              <a:spcAft>
                <a:spcPts val="0"/>
              </a:spcAft>
              <a:buClr>
                <a:schemeClr val="accent1"/>
              </a:buClr>
              <a:buSzPct val="76000"/>
              <a:buFont typeface="Wingdings 2" pitchFamily="18" charset="2"/>
              <a:buChar char=""/>
            </a:pPr>
            <a:r>
              <a:rPr lang="en-PH" sz="2400" dirty="0" smtClean="0">
                <a:solidFill>
                  <a:schemeClr val="tx2"/>
                </a:solidFill>
                <a:latin typeface="+mn-lt"/>
              </a:rPr>
              <a:t>Clearance is described as any criterion to ensure sufficient antenna heights so that, in the worst case of refraction (for which k is minimum) the receiver antenna is not placed in the diffraction region</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Fresnel Zone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747379602"/>
              </p:ext>
            </p:extLst>
          </p:nvPr>
        </p:nvGraphicFramePr>
        <p:xfrm>
          <a:off x="1160462" y="4273114"/>
          <a:ext cx="2397125" cy="1047750"/>
        </p:xfrm>
        <a:graphic>
          <a:graphicData uri="http://schemas.openxmlformats.org/presentationml/2006/ole">
            <p:oleObj spid="_x0000_s10252" name="Equation" r:id="rId4" imgW="1104900" imgH="482600" progId="Equation.3">
              <p:embed/>
            </p:oleObj>
          </a:graphicData>
        </a:graphic>
      </p:graphicFrame>
      <p:sp>
        <p:nvSpPr>
          <p:cNvPr id="5" name="TextBox 4"/>
          <p:cNvSpPr txBox="1"/>
          <p:nvPr/>
        </p:nvSpPr>
        <p:spPr>
          <a:xfrm>
            <a:off x="3692524" y="4191000"/>
            <a:ext cx="4495800" cy="1169551"/>
          </a:xfrm>
          <a:prstGeom prst="rect">
            <a:avLst/>
          </a:prstGeom>
          <a:noFill/>
        </p:spPr>
        <p:txBody>
          <a:bodyPr wrap="square" rtlCol="0">
            <a:spAutoFit/>
          </a:bodyPr>
          <a:lstStyle/>
          <a:p>
            <a:r>
              <a:rPr lang="en-US" sz="1400" dirty="0" smtClean="0"/>
              <a:t>where:</a:t>
            </a:r>
          </a:p>
          <a:p>
            <a:r>
              <a:rPr lang="en-US" sz="1400" dirty="0" smtClean="0"/>
              <a:t>    F</a:t>
            </a:r>
            <a:r>
              <a:rPr lang="en-US" sz="1400" baseline="-25000" dirty="0" smtClean="0"/>
              <a:t>1</a:t>
            </a:r>
            <a:r>
              <a:rPr lang="en-US" sz="1400" dirty="0" smtClean="0"/>
              <a:t> = radius of the first Fresnel zone in feet</a:t>
            </a:r>
          </a:p>
          <a:p>
            <a:r>
              <a:rPr lang="en-US" sz="1400" dirty="0" smtClean="0"/>
              <a:t>    d</a:t>
            </a:r>
            <a:r>
              <a:rPr lang="en-US" sz="1400" baseline="-25000" dirty="0" smtClean="0"/>
              <a:t>1</a:t>
            </a:r>
            <a:r>
              <a:rPr lang="en-US" sz="1400" dirty="0" smtClean="0"/>
              <a:t> = distance in statute miles from one end</a:t>
            </a:r>
          </a:p>
          <a:p>
            <a:r>
              <a:rPr lang="en-US" sz="1400" dirty="0" smtClean="0"/>
              <a:t>    d</a:t>
            </a:r>
            <a:r>
              <a:rPr lang="en-US" sz="1400" baseline="-25000" dirty="0" smtClean="0"/>
              <a:t>2</a:t>
            </a:r>
            <a:r>
              <a:rPr lang="en-US" sz="1400" dirty="0" smtClean="0"/>
              <a:t> = distance from the other end of the path</a:t>
            </a:r>
          </a:p>
          <a:p>
            <a:r>
              <a:rPr lang="en-US" sz="1400" dirty="0" smtClean="0"/>
              <a:t>    D = total distance in statute miles</a:t>
            </a:r>
            <a:endParaRPr 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1631960617"/>
              </p:ext>
            </p:extLst>
          </p:nvPr>
        </p:nvGraphicFramePr>
        <p:xfrm>
          <a:off x="1143000" y="5416114"/>
          <a:ext cx="2397125" cy="1047750"/>
        </p:xfrm>
        <a:graphic>
          <a:graphicData uri="http://schemas.openxmlformats.org/presentationml/2006/ole">
            <p:oleObj spid="_x0000_s10253" name="Equation" r:id="rId5" imgW="1104900" imgH="482600" progId="Equation.3">
              <p:embed/>
            </p:oleObj>
          </a:graphicData>
        </a:graphic>
      </p:graphicFrame>
      <p:sp>
        <p:nvSpPr>
          <p:cNvPr id="7" name="TextBox 6"/>
          <p:cNvSpPr txBox="1"/>
          <p:nvPr/>
        </p:nvSpPr>
        <p:spPr>
          <a:xfrm>
            <a:off x="3675062" y="5334000"/>
            <a:ext cx="4495800" cy="1169551"/>
          </a:xfrm>
          <a:prstGeom prst="rect">
            <a:avLst/>
          </a:prstGeom>
          <a:noFill/>
        </p:spPr>
        <p:txBody>
          <a:bodyPr wrap="square" rtlCol="0">
            <a:spAutoFit/>
          </a:bodyPr>
          <a:lstStyle/>
          <a:p>
            <a:r>
              <a:rPr lang="en-US" sz="1400" dirty="0" smtClean="0"/>
              <a:t>where:</a:t>
            </a:r>
          </a:p>
          <a:p>
            <a:r>
              <a:rPr lang="en-US" sz="1400" dirty="0" smtClean="0"/>
              <a:t>    F</a:t>
            </a:r>
            <a:r>
              <a:rPr lang="en-US" sz="1400" baseline="-25000" dirty="0" smtClean="0"/>
              <a:t>1</a:t>
            </a:r>
            <a:r>
              <a:rPr lang="en-US" sz="1400" dirty="0" smtClean="0"/>
              <a:t> = radius of the first Fresnel zone in meters</a:t>
            </a:r>
          </a:p>
          <a:p>
            <a:r>
              <a:rPr lang="en-US" sz="1400" dirty="0" smtClean="0"/>
              <a:t>    d</a:t>
            </a:r>
            <a:r>
              <a:rPr lang="en-US" sz="1400" baseline="-25000" dirty="0" smtClean="0"/>
              <a:t>1</a:t>
            </a:r>
            <a:r>
              <a:rPr lang="en-US" sz="1400" dirty="0" smtClean="0"/>
              <a:t> = distance in kilometers from one end</a:t>
            </a:r>
          </a:p>
          <a:p>
            <a:r>
              <a:rPr lang="en-US" sz="1400" dirty="0" smtClean="0"/>
              <a:t>    d</a:t>
            </a:r>
            <a:r>
              <a:rPr lang="en-US" sz="1400" baseline="-25000" dirty="0" smtClean="0"/>
              <a:t>2</a:t>
            </a:r>
            <a:r>
              <a:rPr lang="en-US" sz="1400" dirty="0" smtClean="0"/>
              <a:t> = distance from the other end of the path</a:t>
            </a:r>
          </a:p>
          <a:p>
            <a:r>
              <a:rPr lang="en-US" sz="1400" dirty="0" smtClean="0"/>
              <a:t>    D = total distance in kilometers</a:t>
            </a:r>
            <a:endParaRPr lang="en-US" sz="1400" dirty="0"/>
          </a:p>
        </p:txBody>
      </p:sp>
      <p:grpSp>
        <p:nvGrpSpPr>
          <p:cNvPr id="3" name="Group 58"/>
          <p:cNvGrpSpPr>
            <a:grpSpLocks/>
          </p:cNvGrpSpPr>
          <p:nvPr/>
        </p:nvGrpSpPr>
        <p:grpSpPr bwMode="auto">
          <a:xfrm flipH="1">
            <a:off x="1389062" y="1802249"/>
            <a:ext cx="301823" cy="2605484"/>
            <a:chOff x="2880" y="2016"/>
            <a:chExt cx="117" cy="1010"/>
          </a:xfrm>
        </p:grpSpPr>
        <p:grpSp>
          <p:nvGrpSpPr>
            <p:cNvPr id="8" name="Group 59"/>
            <p:cNvGrpSpPr>
              <a:grpSpLocks/>
            </p:cNvGrpSpPr>
            <p:nvPr/>
          </p:nvGrpSpPr>
          <p:grpSpPr bwMode="auto">
            <a:xfrm>
              <a:off x="2880" y="2016"/>
              <a:ext cx="96" cy="864"/>
              <a:chOff x="1728" y="1584"/>
              <a:chExt cx="144" cy="1200"/>
            </a:xfrm>
          </p:grpSpPr>
          <p:sp>
            <p:nvSpPr>
              <p:cNvPr id="11"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2"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3"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4"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5"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6"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7"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8"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9"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20"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21"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22"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23"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24"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25"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26"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27"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28"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29"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30"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31"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32"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33"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34"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35"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36"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37"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38"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39"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40"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41"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42"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43"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44"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45"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46"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47"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48"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49"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10"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9" name="Group 105"/>
          <p:cNvGrpSpPr>
            <a:grpSpLocks/>
          </p:cNvGrpSpPr>
          <p:nvPr/>
        </p:nvGrpSpPr>
        <p:grpSpPr bwMode="auto">
          <a:xfrm rot="10777826" flipH="1">
            <a:off x="1537718" y="1701573"/>
            <a:ext cx="268288" cy="343098"/>
            <a:chOff x="1618" y="2258"/>
            <a:chExt cx="226" cy="226"/>
          </a:xfrm>
        </p:grpSpPr>
        <p:sp>
          <p:nvSpPr>
            <p:cNvPr id="51"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50" name="Group 107"/>
            <p:cNvGrpSpPr>
              <a:grpSpLocks/>
            </p:cNvGrpSpPr>
            <p:nvPr/>
          </p:nvGrpSpPr>
          <p:grpSpPr bwMode="auto">
            <a:xfrm>
              <a:off x="1698" y="2258"/>
              <a:ext cx="146" cy="226"/>
              <a:chOff x="1698" y="2258"/>
              <a:chExt cx="146" cy="226"/>
            </a:xfrm>
          </p:grpSpPr>
          <p:grpSp>
            <p:nvGrpSpPr>
              <p:cNvPr id="52" name="Group 108"/>
              <p:cNvGrpSpPr>
                <a:grpSpLocks/>
              </p:cNvGrpSpPr>
              <p:nvPr/>
            </p:nvGrpSpPr>
            <p:grpSpPr bwMode="auto">
              <a:xfrm>
                <a:off x="1698" y="2258"/>
                <a:ext cx="69" cy="226"/>
                <a:chOff x="1674" y="2258"/>
                <a:chExt cx="93" cy="226"/>
              </a:xfrm>
            </p:grpSpPr>
            <p:sp>
              <p:nvSpPr>
                <p:cNvPr id="56"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57"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54"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55"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53" name="Group 58"/>
          <p:cNvGrpSpPr>
            <a:grpSpLocks/>
          </p:cNvGrpSpPr>
          <p:nvPr/>
        </p:nvGrpSpPr>
        <p:grpSpPr bwMode="auto">
          <a:xfrm flipH="1">
            <a:off x="7327813" y="1802249"/>
            <a:ext cx="228599" cy="1691084"/>
            <a:chOff x="2880" y="2016"/>
            <a:chExt cx="117" cy="1010"/>
          </a:xfrm>
        </p:grpSpPr>
        <p:grpSp>
          <p:nvGrpSpPr>
            <p:cNvPr id="58" name="Group 59"/>
            <p:cNvGrpSpPr>
              <a:grpSpLocks/>
            </p:cNvGrpSpPr>
            <p:nvPr/>
          </p:nvGrpSpPr>
          <p:grpSpPr bwMode="auto">
            <a:xfrm>
              <a:off x="2880" y="2016"/>
              <a:ext cx="96" cy="864"/>
              <a:chOff x="1728" y="1584"/>
              <a:chExt cx="144" cy="1200"/>
            </a:xfrm>
          </p:grpSpPr>
          <p:sp>
            <p:nvSpPr>
              <p:cNvPr id="61"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62"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63"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64"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65"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66"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67"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68"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69"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70"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71"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72"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73"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74"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75"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76"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77"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78"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79"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80"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81"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82"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83"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84"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85"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86"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87"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88"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89"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90"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91"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92"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93"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94"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95"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96"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97"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98"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99"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60"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59" name="Group 105"/>
          <p:cNvGrpSpPr>
            <a:grpSpLocks/>
          </p:cNvGrpSpPr>
          <p:nvPr/>
        </p:nvGrpSpPr>
        <p:grpSpPr bwMode="auto">
          <a:xfrm rot="10822174">
            <a:off x="7210823" y="1701572"/>
            <a:ext cx="268287" cy="343099"/>
            <a:chOff x="1618" y="2258"/>
            <a:chExt cx="226" cy="226"/>
          </a:xfrm>
        </p:grpSpPr>
        <p:sp>
          <p:nvSpPr>
            <p:cNvPr id="101"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100" name="Group 107"/>
            <p:cNvGrpSpPr>
              <a:grpSpLocks/>
            </p:cNvGrpSpPr>
            <p:nvPr/>
          </p:nvGrpSpPr>
          <p:grpSpPr bwMode="auto">
            <a:xfrm>
              <a:off x="1698" y="2258"/>
              <a:ext cx="146" cy="226"/>
              <a:chOff x="1698" y="2258"/>
              <a:chExt cx="146" cy="226"/>
            </a:xfrm>
          </p:grpSpPr>
          <p:grpSp>
            <p:nvGrpSpPr>
              <p:cNvPr id="102" name="Group 108"/>
              <p:cNvGrpSpPr>
                <a:grpSpLocks/>
              </p:cNvGrpSpPr>
              <p:nvPr/>
            </p:nvGrpSpPr>
            <p:grpSpPr bwMode="auto">
              <a:xfrm>
                <a:off x="1698" y="2258"/>
                <a:ext cx="69" cy="226"/>
                <a:chOff x="1674" y="2258"/>
                <a:chExt cx="93" cy="226"/>
              </a:xfrm>
            </p:grpSpPr>
            <p:sp>
              <p:nvSpPr>
                <p:cNvPr id="106"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107"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04"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105"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sp>
        <p:nvSpPr>
          <p:cNvPr id="108" name="Freeform 79" descr="Green marble"/>
          <p:cNvSpPr>
            <a:spLocks/>
          </p:cNvSpPr>
          <p:nvPr/>
        </p:nvSpPr>
        <p:spPr bwMode="auto">
          <a:xfrm>
            <a:off x="4589462" y="3173849"/>
            <a:ext cx="3797300" cy="990600"/>
          </a:xfrm>
          <a:custGeom>
            <a:avLst/>
            <a:gdLst/>
            <a:ahLst/>
            <a:cxnLst>
              <a:cxn ang="0">
                <a:pos x="2392" y="288"/>
              </a:cxn>
              <a:cxn ang="0">
                <a:pos x="2152" y="144"/>
              </a:cxn>
              <a:cxn ang="0">
                <a:pos x="2008" y="192"/>
              </a:cxn>
              <a:cxn ang="0">
                <a:pos x="1816" y="0"/>
              </a:cxn>
              <a:cxn ang="0">
                <a:pos x="1432" y="192"/>
              </a:cxn>
              <a:cxn ang="0">
                <a:pos x="808" y="144"/>
              </a:cxn>
              <a:cxn ang="0">
                <a:pos x="424" y="432"/>
              </a:cxn>
              <a:cxn ang="0">
                <a:pos x="184" y="432"/>
              </a:cxn>
              <a:cxn ang="0">
                <a:pos x="40" y="624"/>
              </a:cxn>
            </a:cxnLst>
            <a:rect l="0" t="0" r="r" b="b"/>
            <a:pathLst>
              <a:path w="2392" h="624">
                <a:moveTo>
                  <a:pt x="2392" y="288"/>
                </a:moveTo>
                <a:cubicBezTo>
                  <a:pt x="2304" y="224"/>
                  <a:pt x="2216" y="160"/>
                  <a:pt x="2152" y="144"/>
                </a:cubicBezTo>
                <a:cubicBezTo>
                  <a:pt x="2088" y="128"/>
                  <a:pt x="2064" y="216"/>
                  <a:pt x="2008" y="192"/>
                </a:cubicBezTo>
                <a:cubicBezTo>
                  <a:pt x="1952" y="168"/>
                  <a:pt x="1912" y="0"/>
                  <a:pt x="1816" y="0"/>
                </a:cubicBezTo>
                <a:cubicBezTo>
                  <a:pt x="1720" y="0"/>
                  <a:pt x="1600" y="168"/>
                  <a:pt x="1432" y="192"/>
                </a:cubicBezTo>
                <a:cubicBezTo>
                  <a:pt x="1264" y="216"/>
                  <a:pt x="976" y="104"/>
                  <a:pt x="808" y="144"/>
                </a:cubicBezTo>
                <a:cubicBezTo>
                  <a:pt x="640" y="184"/>
                  <a:pt x="528" y="384"/>
                  <a:pt x="424" y="432"/>
                </a:cubicBezTo>
                <a:cubicBezTo>
                  <a:pt x="320" y="480"/>
                  <a:pt x="248" y="400"/>
                  <a:pt x="184" y="432"/>
                </a:cubicBezTo>
                <a:cubicBezTo>
                  <a:pt x="120" y="464"/>
                  <a:pt x="0" y="616"/>
                  <a:pt x="40" y="624"/>
                </a:cubicBezTo>
              </a:path>
            </a:pathLst>
          </a:custGeom>
          <a:blipFill dpi="0" rotWithShape="0">
            <a:blip r:embed="rId6" cstate="print"/>
            <a:srcRect/>
            <a:tile tx="0" ty="0" sx="100000" sy="100000" flip="none" algn="tl"/>
          </a:blipFill>
          <a:ln w="9525" cap="flat" cmpd="sng">
            <a:solidFill>
              <a:schemeClr val="tx1"/>
            </a:solidFill>
            <a:prstDash val="solid"/>
            <a:round/>
            <a:headEnd/>
            <a:tailEnd/>
          </a:ln>
          <a:effectLst/>
        </p:spPr>
        <p:txBody>
          <a:bodyPr wrap="none" anchor="ctr"/>
          <a:lstStyle/>
          <a:p>
            <a:endParaRPr lang="en-US"/>
          </a:p>
        </p:txBody>
      </p:sp>
      <p:sp>
        <p:nvSpPr>
          <p:cNvPr id="109" name="Oval 108"/>
          <p:cNvSpPr/>
          <p:nvPr/>
        </p:nvSpPr>
        <p:spPr>
          <a:xfrm>
            <a:off x="1846262" y="1345049"/>
            <a:ext cx="5334000" cy="1093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p>
          <a:p>
            <a:pPr algn="ctr"/>
            <a:endParaRPr lang="en-US" sz="1400" b="1" dirty="0" smtClean="0"/>
          </a:p>
          <a:p>
            <a:pPr algn="ctr"/>
            <a:endParaRPr lang="en-US" sz="1400" b="1" dirty="0" smtClean="0"/>
          </a:p>
          <a:p>
            <a:pPr algn="ctr"/>
            <a:endParaRPr lang="en-US" sz="1200" b="1" dirty="0" smtClean="0"/>
          </a:p>
          <a:p>
            <a:pPr algn="ctr"/>
            <a:r>
              <a:rPr lang="en-US" sz="1200" b="1" dirty="0" smtClean="0"/>
              <a:t>1</a:t>
            </a:r>
            <a:r>
              <a:rPr lang="en-US" sz="1200" b="1" baseline="30000" dirty="0" smtClean="0"/>
              <a:t>st</a:t>
            </a:r>
            <a:r>
              <a:rPr lang="en-US" sz="1200" b="1" dirty="0" smtClean="0"/>
              <a:t> Fresnel Zone</a:t>
            </a:r>
          </a:p>
        </p:txBody>
      </p:sp>
      <p:sp>
        <p:nvSpPr>
          <p:cNvPr id="110" name="Oval 109"/>
          <p:cNvSpPr/>
          <p:nvPr/>
        </p:nvSpPr>
        <p:spPr>
          <a:xfrm>
            <a:off x="1846262" y="1573649"/>
            <a:ext cx="5334000" cy="609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Line-of-Sight</a:t>
            </a:r>
          </a:p>
          <a:p>
            <a:pPr algn="ctr"/>
            <a:endParaRPr lang="en-US" sz="1200" b="1" dirty="0" smtClean="0"/>
          </a:p>
          <a:p>
            <a:pPr algn="ctr"/>
            <a:r>
              <a:rPr lang="en-US" sz="1200" b="1" dirty="0" smtClean="0"/>
              <a:t>0.6 of 1</a:t>
            </a:r>
            <a:r>
              <a:rPr lang="en-US" sz="1200" b="1" baseline="30000" dirty="0" smtClean="0"/>
              <a:t>st</a:t>
            </a:r>
            <a:r>
              <a:rPr lang="en-US" sz="1200" b="1" dirty="0" smtClean="0"/>
              <a:t> Fresnel Zone</a:t>
            </a:r>
          </a:p>
        </p:txBody>
      </p:sp>
      <p:cxnSp>
        <p:nvCxnSpPr>
          <p:cNvPr id="112" name="Straight Connector 111"/>
          <p:cNvCxnSpPr>
            <a:stCxn id="110" idx="2"/>
            <a:endCxn id="109" idx="6"/>
          </p:cNvCxnSpPr>
          <p:nvPr/>
        </p:nvCxnSpPr>
        <p:spPr>
          <a:xfrm rot="10800000" flipH="1" flipV="1">
            <a:off x="1846262" y="1878449"/>
            <a:ext cx="5334000" cy="1327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4538978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dissolve">
                                      <p:cBhvr>
                                        <p:cTn id="7" dur="500"/>
                                        <p:tgtEl>
                                          <p:spTgt spid="10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Line-of-Sight Considerations</a:t>
            </a:r>
            <a:endParaRPr lang="en-PH" dirty="0"/>
          </a:p>
        </p:txBody>
      </p:sp>
      <p:sp>
        <p:nvSpPr>
          <p:cNvPr id="3" name="Content Placeholder 2"/>
          <p:cNvSpPr>
            <a:spLocks noGrp="1"/>
          </p:cNvSpPr>
          <p:nvPr>
            <p:ph idx="1"/>
          </p:nvPr>
        </p:nvSpPr>
        <p:spPr/>
        <p:txBody>
          <a:bodyPr/>
          <a:lstStyle/>
          <a:p>
            <a:r>
              <a:rPr lang="en-PH" dirty="0" smtClean="0"/>
              <a:t>Clearance criteria to be satisfied under normal propagation conditions </a:t>
            </a:r>
          </a:p>
          <a:p>
            <a:r>
              <a:rPr lang="en-PH" dirty="0" smtClean="0"/>
              <a:t>  - Clearance of 60% or greater at the minimum k suggested for the certain path</a:t>
            </a:r>
          </a:p>
          <a:p>
            <a:r>
              <a:rPr lang="en-PH" dirty="0" smtClean="0"/>
              <a:t>  - Clearance of 100% or greater at k=4/3</a:t>
            </a:r>
          </a:p>
          <a:p>
            <a:r>
              <a:rPr lang="en-PH" dirty="0" smtClean="0"/>
              <a:t>  - In case of space diversity, the antenna can have a 60% clearance at k=4/3 plus allowance for tree growth, buildings (usually 3 meter)</a:t>
            </a:r>
            <a:endParaRPr lang="en-PH" dirty="0"/>
          </a:p>
        </p:txBody>
      </p:sp>
      <p:sp>
        <p:nvSpPr>
          <p:cNvPr id="4" name="Date Placeholder 3"/>
          <p:cNvSpPr>
            <a:spLocks noGrp="1"/>
          </p:cNvSpPr>
          <p:nvPr>
            <p:ph type="dt" sz="half" idx="10"/>
          </p:nvPr>
        </p:nvSpPr>
        <p:spPr/>
        <p:txBody>
          <a:bodyPr/>
          <a:lstStyle/>
          <a:p>
            <a:pPr>
              <a:defRPr/>
            </a:pPr>
            <a:r>
              <a:rPr lang="fil-PH" smtClean="0"/>
              <a:t>Microwave Communication</a:t>
            </a:r>
            <a:endParaRPr lang="en-US"/>
          </a:p>
        </p:txBody>
      </p:sp>
      <p:sp>
        <p:nvSpPr>
          <p:cNvPr id="5" name="Slide Number Placeholder 4"/>
          <p:cNvSpPr>
            <a:spLocks noGrp="1"/>
          </p:cNvSpPr>
          <p:nvPr>
            <p:ph type="sldNum" sz="quarter" idx="12"/>
          </p:nvPr>
        </p:nvSpPr>
        <p:spPr/>
        <p:txBody>
          <a:bodyPr/>
          <a:lstStyle/>
          <a:p>
            <a:pPr>
              <a:defRPr/>
            </a:pPr>
            <a:fld id="{3CA5ABB2-28B7-4608-878C-51BF2101CA66}" type="slidenum">
              <a:rPr lang="en-US" smtClean="0"/>
              <a:pPr>
                <a:defRPr/>
              </a:pPr>
              <a:t>19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58"/>
          <p:cNvGrpSpPr>
            <a:grpSpLocks/>
          </p:cNvGrpSpPr>
          <p:nvPr/>
        </p:nvGrpSpPr>
        <p:grpSpPr bwMode="auto">
          <a:xfrm flipH="1">
            <a:off x="2667000" y="5181600"/>
            <a:ext cx="304800" cy="1066800"/>
            <a:chOff x="2880" y="2016"/>
            <a:chExt cx="117" cy="1010"/>
          </a:xfrm>
        </p:grpSpPr>
        <p:grpSp>
          <p:nvGrpSpPr>
            <p:cNvPr id="195" name="Group 59"/>
            <p:cNvGrpSpPr>
              <a:grpSpLocks/>
            </p:cNvGrpSpPr>
            <p:nvPr/>
          </p:nvGrpSpPr>
          <p:grpSpPr bwMode="auto">
            <a:xfrm>
              <a:off x="2880" y="2016"/>
              <a:ext cx="96" cy="864"/>
              <a:chOff x="1728" y="1584"/>
              <a:chExt cx="144" cy="1200"/>
            </a:xfrm>
          </p:grpSpPr>
          <p:sp>
            <p:nvSpPr>
              <p:cNvPr id="197"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98"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99"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200"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201"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202"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203"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204"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205"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206"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207"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208"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209"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210"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211"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212"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213"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214"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215"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216"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217"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218"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219"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220"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221"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222"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223"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224"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225"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226"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227"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228"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229"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230"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231"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232"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233"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234"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235"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196"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sp>
        <p:nvSpPr>
          <p:cNvPr id="2" name="Title 1"/>
          <p:cNvSpPr>
            <a:spLocks noGrp="1"/>
          </p:cNvSpPr>
          <p:nvPr>
            <p:ph type="title"/>
          </p:nvPr>
        </p:nvSpPr>
        <p:spPr/>
        <p:txBody>
          <a:bodyPr>
            <a:normAutofit fontScale="90000"/>
          </a:bodyPr>
          <a:lstStyle/>
          <a:p>
            <a:r>
              <a:rPr lang="en-US" dirty="0" smtClean="0"/>
              <a:t>What is Microwave</a:t>
            </a:r>
            <a:endParaRPr lang="en-US" dirty="0"/>
          </a:p>
        </p:txBody>
      </p:sp>
      <p:sp>
        <p:nvSpPr>
          <p:cNvPr id="3" name="Content Placeholder 2"/>
          <p:cNvSpPr>
            <a:spLocks noGrp="1"/>
          </p:cNvSpPr>
          <p:nvPr>
            <p:ph sz="quarter" idx="1"/>
          </p:nvPr>
        </p:nvSpPr>
        <p:spPr/>
        <p:txBody>
          <a:bodyPr/>
          <a:lstStyle/>
          <a:p>
            <a:r>
              <a:rPr lang="en-US" dirty="0" smtClean="0"/>
              <a:t>Microwave Communications</a:t>
            </a:r>
          </a:p>
          <a:p>
            <a:pPr lvl="1"/>
            <a:r>
              <a:rPr lang="en-US" dirty="0" smtClean="0"/>
              <a:t>Is simply a high radio frequency link specifically designed to provide signal connection between two specific points.</a:t>
            </a:r>
          </a:p>
          <a:p>
            <a:pPr lvl="1"/>
            <a:r>
              <a:rPr lang="en-US" dirty="0" smtClean="0"/>
              <a:t>Also coined as Line-of-Sight or LOS communications, Radio Link, Point-to-Point communications.</a:t>
            </a:r>
            <a:endParaRPr lang="en-US" dirty="0"/>
          </a:p>
        </p:txBody>
      </p:sp>
      <p:sp>
        <p:nvSpPr>
          <p:cNvPr id="46" name="Slide Number Placeholder 45"/>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2</a:t>
            </a:fld>
            <a:endParaRPr kumimoji="0" lang="en-US" dirty="0"/>
          </a:p>
        </p:txBody>
      </p:sp>
      <p:pic>
        <p:nvPicPr>
          <p:cNvPr id="47" name="Picture 269" descr="man"/>
          <p:cNvPicPr>
            <a:picLocks noChangeAspect="1" noChangeArrowheads="1"/>
          </p:cNvPicPr>
          <p:nvPr/>
        </p:nvPicPr>
        <p:blipFill>
          <a:blip r:embed="rId2" cstate="print"/>
          <a:srcRect/>
          <a:stretch>
            <a:fillRect/>
          </a:stretch>
        </p:blipFill>
        <p:spPr bwMode="auto">
          <a:xfrm>
            <a:off x="883502" y="3972225"/>
            <a:ext cx="1946275" cy="2527300"/>
          </a:xfrm>
          <a:prstGeom prst="rect">
            <a:avLst/>
          </a:prstGeom>
          <a:noFill/>
          <a:ln w="9525">
            <a:noFill/>
            <a:miter lim="800000"/>
            <a:headEnd/>
            <a:tailEnd/>
          </a:ln>
        </p:spPr>
      </p:pic>
      <p:grpSp>
        <p:nvGrpSpPr>
          <p:cNvPr id="132" name="Group 58"/>
          <p:cNvGrpSpPr>
            <a:grpSpLocks/>
          </p:cNvGrpSpPr>
          <p:nvPr/>
        </p:nvGrpSpPr>
        <p:grpSpPr bwMode="auto">
          <a:xfrm flipH="1">
            <a:off x="7086600" y="5181600"/>
            <a:ext cx="304800" cy="1066800"/>
            <a:chOff x="2880" y="2016"/>
            <a:chExt cx="117" cy="1010"/>
          </a:xfrm>
        </p:grpSpPr>
        <p:grpSp>
          <p:nvGrpSpPr>
            <p:cNvPr id="133" name="Group 59"/>
            <p:cNvGrpSpPr>
              <a:grpSpLocks/>
            </p:cNvGrpSpPr>
            <p:nvPr/>
          </p:nvGrpSpPr>
          <p:grpSpPr bwMode="auto">
            <a:xfrm>
              <a:off x="2880" y="2016"/>
              <a:ext cx="96" cy="864"/>
              <a:chOff x="1728" y="1584"/>
              <a:chExt cx="144" cy="1200"/>
            </a:xfrm>
          </p:grpSpPr>
          <p:sp>
            <p:nvSpPr>
              <p:cNvPr id="135"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36"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37"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38"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39"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40"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41"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42"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43"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144"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145"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146"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147"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148"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149"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150"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151"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152"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153"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154"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155"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156"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157"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158"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159"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160"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161"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162"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163"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164"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165"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166"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167"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168"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169"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170"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171"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172"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173"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134"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174" name="Group 105"/>
          <p:cNvGrpSpPr>
            <a:grpSpLocks/>
          </p:cNvGrpSpPr>
          <p:nvPr/>
        </p:nvGrpSpPr>
        <p:grpSpPr bwMode="auto">
          <a:xfrm rot="10777826" flipH="1">
            <a:off x="2820504" y="5030062"/>
            <a:ext cx="268287" cy="343099"/>
            <a:chOff x="1618" y="2258"/>
            <a:chExt cx="226" cy="226"/>
          </a:xfrm>
        </p:grpSpPr>
        <p:sp>
          <p:nvSpPr>
            <p:cNvPr id="175"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176" name="Group 107"/>
            <p:cNvGrpSpPr>
              <a:grpSpLocks/>
            </p:cNvGrpSpPr>
            <p:nvPr/>
          </p:nvGrpSpPr>
          <p:grpSpPr bwMode="auto">
            <a:xfrm>
              <a:off x="1698" y="2258"/>
              <a:ext cx="146" cy="226"/>
              <a:chOff x="1698" y="2258"/>
              <a:chExt cx="146" cy="226"/>
            </a:xfrm>
          </p:grpSpPr>
          <p:grpSp>
            <p:nvGrpSpPr>
              <p:cNvPr id="177" name="Group 108"/>
              <p:cNvGrpSpPr>
                <a:grpSpLocks/>
              </p:cNvGrpSpPr>
              <p:nvPr/>
            </p:nvGrpSpPr>
            <p:grpSpPr bwMode="auto">
              <a:xfrm>
                <a:off x="1698" y="2258"/>
                <a:ext cx="69" cy="226"/>
                <a:chOff x="1674" y="2258"/>
                <a:chExt cx="93" cy="226"/>
              </a:xfrm>
            </p:grpSpPr>
            <p:sp>
              <p:nvSpPr>
                <p:cNvPr id="180"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181"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78"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179"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182" name="Group 105"/>
          <p:cNvGrpSpPr>
            <a:grpSpLocks/>
          </p:cNvGrpSpPr>
          <p:nvPr/>
        </p:nvGrpSpPr>
        <p:grpSpPr bwMode="auto">
          <a:xfrm rot="10822174">
            <a:off x="7045809" y="5030062"/>
            <a:ext cx="268287" cy="343099"/>
            <a:chOff x="1618" y="2258"/>
            <a:chExt cx="226" cy="226"/>
          </a:xfrm>
        </p:grpSpPr>
        <p:sp>
          <p:nvSpPr>
            <p:cNvPr id="183"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184" name="Group 107"/>
            <p:cNvGrpSpPr>
              <a:grpSpLocks/>
            </p:cNvGrpSpPr>
            <p:nvPr/>
          </p:nvGrpSpPr>
          <p:grpSpPr bwMode="auto">
            <a:xfrm>
              <a:off x="1698" y="2258"/>
              <a:ext cx="146" cy="226"/>
              <a:chOff x="1698" y="2258"/>
              <a:chExt cx="146" cy="226"/>
            </a:xfrm>
          </p:grpSpPr>
          <p:grpSp>
            <p:nvGrpSpPr>
              <p:cNvPr id="185" name="Group 108"/>
              <p:cNvGrpSpPr>
                <a:grpSpLocks/>
              </p:cNvGrpSpPr>
              <p:nvPr/>
            </p:nvGrpSpPr>
            <p:grpSpPr bwMode="auto">
              <a:xfrm>
                <a:off x="1698" y="2258"/>
                <a:ext cx="69" cy="226"/>
                <a:chOff x="1674" y="2258"/>
                <a:chExt cx="93" cy="226"/>
              </a:xfrm>
            </p:grpSpPr>
            <p:sp>
              <p:nvSpPr>
                <p:cNvPr id="188"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189"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86"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187"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sp>
        <p:nvSpPr>
          <p:cNvPr id="193" name="Chord 192"/>
          <p:cNvSpPr/>
          <p:nvPr/>
        </p:nvSpPr>
        <p:spPr>
          <a:xfrm rot="5400000">
            <a:off x="4047746" y="3800854"/>
            <a:ext cx="1981199" cy="5657091"/>
          </a:xfrm>
          <a:prstGeom prst="chord">
            <a:avLst>
              <a:gd name="adj1" fmla="val 6205064"/>
              <a:gd name="adj2" fmla="val 15498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Arrow Connector 236"/>
          <p:cNvCxnSpPr/>
          <p:nvPr/>
        </p:nvCxnSpPr>
        <p:spPr>
          <a:xfrm>
            <a:off x="3124200" y="5181600"/>
            <a:ext cx="3886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1442" name="AutoShape 2" descr="mk:@MSITStore:D:\Library\Communication%20Engineering\Telecommunications\2007-AW_-_Telecommunications_Essentials--The_Complete_Global_Source__2nd_Ed_\2007-AW%20-%20Telecommunications%20Essentials--The%20Complete%20Global%20Source%20%5b2nd%20Ed%5d.chm::/0321427610/images/goleniewski_fig02-03.jpg"/>
          <p:cNvSpPr>
            <a:spLocks noChangeAspect="1" noChangeArrowheads="1"/>
          </p:cNvSpPr>
          <p:nvPr/>
        </p:nvSpPr>
        <p:spPr bwMode="auto">
          <a:xfrm>
            <a:off x="155575" y="-1630363"/>
            <a:ext cx="4762500" cy="3409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mk:@MSITStore:D:\Library\Communication%20Engineering\Telecommunications\2007-AW_-_Telecommunications_Essentials--The_Complete_Global_Source__2nd_Ed_\2007-AW%20-%20Telecommunications%20Essentials--The%20Complete%20Global%20Source%20%5b2nd%20Ed%5d.chm::/0321427610/images/goleniewski_fig02-03.jpg"/>
          <p:cNvSpPr>
            <a:spLocks noChangeAspect="1" noChangeArrowheads="1"/>
          </p:cNvSpPr>
          <p:nvPr/>
        </p:nvSpPr>
        <p:spPr bwMode="auto">
          <a:xfrm>
            <a:off x="155575" y="-1630363"/>
            <a:ext cx="4762500" cy="3409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mk:@MSITStore:D:\Library\Communication%20Engineering\Telecommunications\2007-AW_-_Telecommunications_Essentials--The_Complete_Global_Source__2nd_Ed_\2007-AW%20-%20Telecommunications%20Essentials--The%20Complete%20Global%20Source%20%5b2nd%20Ed%5d.chm::/0321427610/images/goleniewski_fig02-06.jpg"/>
          <p:cNvSpPr>
            <a:spLocks noChangeAspect="1" noChangeArrowheads="1"/>
          </p:cNvSpPr>
          <p:nvPr/>
        </p:nvSpPr>
        <p:spPr bwMode="auto">
          <a:xfrm>
            <a:off x="155575" y="-998538"/>
            <a:ext cx="4410075" cy="2085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75528712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Line-of-Sight Considerations</a:t>
            </a:r>
            <a:endParaRPr lang="en-PH" dirty="0"/>
          </a:p>
        </p:txBody>
      </p:sp>
      <p:sp>
        <p:nvSpPr>
          <p:cNvPr id="3" name="Content Placeholder 2"/>
          <p:cNvSpPr>
            <a:spLocks noGrp="1"/>
          </p:cNvSpPr>
          <p:nvPr>
            <p:ph idx="1"/>
          </p:nvPr>
        </p:nvSpPr>
        <p:spPr/>
        <p:txBody>
          <a:bodyPr/>
          <a:lstStyle/>
          <a:p>
            <a:pPr>
              <a:buNone/>
            </a:pPr>
            <a:r>
              <a:rPr lang="en-PH" dirty="0" smtClean="0"/>
              <a:t>Microwave Link Design is a methodical, systematic and sometimes lengthy process that includes </a:t>
            </a:r>
          </a:p>
          <a:p>
            <a:r>
              <a:rPr lang="en-PH" dirty="0" smtClean="0"/>
              <a:t>Loss/attenuation Calculations</a:t>
            </a:r>
          </a:p>
          <a:p>
            <a:r>
              <a:rPr lang="en-PH" dirty="0" smtClean="0"/>
              <a:t>Fading and fade margins calculations</a:t>
            </a:r>
          </a:p>
          <a:p>
            <a:r>
              <a:rPr lang="en-PH" dirty="0" smtClean="0"/>
              <a:t>Frequency planning and interference calculations</a:t>
            </a:r>
          </a:p>
          <a:p>
            <a:r>
              <a:rPr lang="en-PH" dirty="0" smtClean="0"/>
              <a:t>Quality and availability calculations</a:t>
            </a:r>
          </a:p>
        </p:txBody>
      </p:sp>
      <p:sp>
        <p:nvSpPr>
          <p:cNvPr id="4" name="Date Placeholder 3"/>
          <p:cNvSpPr>
            <a:spLocks noGrp="1"/>
          </p:cNvSpPr>
          <p:nvPr>
            <p:ph type="dt" sz="half" idx="10"/>
          </p:nvPr>
        </p:nvSpPr>
        <p:spPr/>
        <p:txBody>
          <a:bodyPr/>
          <a:lstStyle/>
          <a:p>
            <a:pPr>
              <a:defRPr/>
            </a:pPr>
            <a:r>
              <a:rPr lang="fil-PH" smtClean="0"/>
              <a:t>Microwave Communication</a:t>
            </a:r>
            <a:endParaRPr lang="en-US"/>
          </a:p>
        </p:txBody>
      </p:sp>
      <p:sp>
        <p:nvSpPr>
          <p:cNvPr id="5" name="Slide Number Placeholder 4"/>
          <p:cNvSpPr>
            <a:spLocks noGrp="1"/>
          </p:cNvSpPr>
          <p:nvPr>
            <p:ph type="sldNum" sz="quarter" idx="12"/>
          </p:nvPr>
        </p:nvSpPr>
        <p:spPr/>
        <p:txBody>
          <a:bodyPr/>
          <a:lstStyle/>
          <a:p>
            <a:pPr>
              <a:defRPr/>
            </a:pPr>
            <a:fld id="{3CA5ABB2-28B7-4608-878C-51BF2101CA66}" type="slidenum">
              <a:rPr lang="en-US" smtClean="0"/>
              <a:pPr>
                <a:defRPr/>
              </a:pPr>
              <a:t>20</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Antenna Gain</a:t>
            </a:r>
            <a:endParaRPr lang="en-US" dirty="0"/>
          </a:p>
        </p:txBody>
      </p:sp>
      <p:graphicFrame>
        <p:nvGraphicFramePr>
          <p:cNvPr id="109570" name="Object 2"/>
          <p:cNvGraphicFramePr>
            <a:graphicFrameLocks noChangeAspect="1"/>
          </p:cNvGraphicFramePr>
          <p:nvPr>
            <p:extLst>
              <p:ext uri="{D42A27DB-BD31-4B8C-83A1-F6EECF244321}">
                <p14:modId xmlns:p14="http://schemas.microsoft.com/office/powerpoint/2010/main" xmlns="" val="3228768366"/>
              </p:ext>
            </p:extLst>
          </p:nvPr>
        </p:nvGraphicFramePr>
        <p:xfrm>
          <a:off x="685800" y="3964705"/>
          <a:ext cx="3730625" cy="796188"/>
        </p:xfrm>
        <a:graphic>
          <a:graphicData uri="http://schemas.openxmlformats.org/presentationml/2006/ole">
            <p:oleObj spid="_x0000_s11281" name="Equation" r:id="rId3" imgW="1129810" imgH="241195" progId="Equation.3">
              <p:embed/>
            </p:oleObj>
          </a:graphicData>
        </a:graphic>
      </p:graphicFrame>
      <p:graphicFrame>
        <p:nvGraphicFramePr>
          <p:cNvPr id="109571" name="Object 3"/>
          <p:cNvGraphicFramePr>
            <a:graphicFrameLocks noChangeAspect="1"/>
          </p:cNvGraphicFramePr>
          <p:nvPr/>
        </p:nvGraphicFramePr>
        <p:xfrm>
          <a:off x="685800" y="1676400"/>
          <a:ext cx="3011487" cy="1741487"/>
        </p:xfrm>
        <a:graphic>
          <a:graphicData uri="http://schemas.openxmlformats.org/presentationml/2006/ole">
            <p:oleObj spid="_x0000_s11282" name="Equation" r:id="rId4" imgW="812447" imgH="469696" progId="Equation.3">
              <p:embed/>
            </p:oleObj>
          </a:graphicData>
        </a:graphic>
      </p:graphicFrame>
      <p:sp>
        <p:nvSpPr>
          <p:cNvPr id="7" name="TextBox 6"/>
          <p:cNvSpPr txBox="1"/>
          <p:nvPr/>
        </p:nvSpPr>
        <p:spPr>
          <a:xfrm>
            <a:off x="4038600" y="1905000"/>
            <a:ext cx="4495800" cy="954107"/>
          </a:xfrm>
          <a:prstGeom prst="rect">
            <a:avLst/>
          </a:prstGeom>
          <a:noFill/>
        </p:spPr>
        <p:txBody>
          <a:bodyPr wrap="square" rtlCol="0">
            <a:spAutoFit/>
          </a:bodyPr>
          <a:lstStyle/>
          <a:p>
            <a:r>
              <a:rPr lang="en-US" sz="1400" dirty="0" smtClean="0"/>
              <a:t>where:</a:t>
            </a:r>
          </a:p>
          <a:p>
            <a:r>
              <a:rPr lang="en-US" sz="1400" dirty="0" smtClean="0"/>
              <a:t>    η</a:t>
            </a:r>
            <a:r>
              <a:rPr lang="en-US" sz="1400" baseline="-25000" dirty="0" smtClean="0"/>
              <a:t> </a:t>
            </a:r>
            <a:r>
              <a:rPr lang="en-US" sz="1400" dirty="0" smtClean="0"/>
              <a:t>  = Aperture Efficiency(between 0.5 and 0.8)</a:t>
            </a:r>
          </a:p>
          <a:p>
            <a:r>
              <a:rPr lang="en-US" sz="1400" dirty="0" smtClean="0"/>
              <a:t>    D  = Antenna Diameter in meters</a:t>
            </a:r>
          </a:p>
          <a:p>
            <a:r>
              <a:rPr lang="en-US" sz="1400" dirty="0" smtClean="0"/>
              <a:t>    </a:t>
            </a:r>
            <a:r>
              <a:rPr lang="el-GR" sz="1400" dirty="0" smtClean="0"/>
              <a:t>λ</a:t>
            </a:r>
            <a:r>
              <a:rPr lang="en-US" sz="1400" dirty="0" smtClean="0"/>
              <a:t>   = Wavelength</a:t>
            </a:r>
            <a:endParaRPr lang="en-US" sz="1400" dirty="0"/>
          </a:p>
        </p:txBody>
      </p:sp>
      <p:sp>
        <p:nvSpPr>
          <p:cNvPr id="8" name="TextBox 7"/>
          <p:cNvSpPr txBox="1"/>
          <p:nvPr/>
        </p:nvSpPr>
        <p:spPr>
          <a:xfrm>
            <a:off x="4572000" y="3846493"/>
            <a:ext cx="4495800" cy="954107"/>
          </a:xfrm>
          <a:prstGeom prst="rect">
            <a:avLst/>
          </a:prstGeom>
          <a:noFill/>
        </p:spPr>
        <p:txBody>
          <a:bodyPr wrap="square" rtlCol="0">
            <a:spAutoFit/>
          </a:bodyPr>
          <a:lstStyle/>
          <a:p>
            <a:r>
              <a:rPr lang="en-US" sz="1400" dirty="0" smtClean="0"/>
              <a:t>where:</a:t>
            </a:r>
          </a:p>
          <a:p>
            <a:r>
              <a:rPr lang="en-US" sz="1400" dirty="0" smtClean="0"/>
              <a:t>    η</a:t>
            </a:r>
            <a:r>
              <a:rPr lang="en-US" sz="1400" baseline="-25000" dirty="0" smtClean="0"/>
              <a:t> </a:t>
            </a:r>
            <a:r>
              <a:rPr lang="en-US" sz="1400" dirty="0" smtClean="0"/>
              <a:t>  = Aperture Efficiency(between 0.5 and 0.8)</a:t>
            </a:r>
          </a:p>
          <a:p>
            <a:r>
              <a:rPr lang="en-US" sz="1400" dirty="0" smtClean="0"/>
              <a:t>    D  = Antenna Diameter in meters</a:t>
            </a:r>
          </a:p>
          <a:p>
            <a:r>
              <a:rPr lang="en-US" sz="1400" dirty="0" smtClean="0"/>
              <a:t>     f   = frequency in GHz</a:t>
            </a:r>
            <a:endParaRPr lang="en-US" sz="1400" dirty="0"/>
          </a:p>
        </p:txBody>
      </p:sp>
      <p:graphicFrame>
        <p:nvGraphicFramePr>
          <p:cNvPr id="109572" name="Object 4"/>
          <p:cNvGraphicFramePr>
            <a:graphicFrameLocks noChangeAspect="1"/>
          </p:cNvGraphicFramePr>
          <p:nvPr/>
        </p:nvGraphicFramePr>
        <p:xfrm>
          <a:off x="1524000" y="5334000"/>
          <a:ext cx="5834063" cy="800100"/>
        </p:xfrm>
        <a:graphic>
          <a:graphicData uri="http://schemas.openxmlformats.org/presentationml/2006/ole">
            <p:oleObj spid="_x0000_s11283" name="Equation" r:id="rId5" imgW="1574117" imgH="215806" progId="Equation.3">
              <p:embed/>
            </p:oleObj>
          </a:graphicData>
        </a:graphic>
      </p:graphicFrame>
    </p:spTree>
    <p:extLst>
      <p:ext uri="{BB962C8B-B14F-4D97-AF65-F5344CB8AC3E}">
        <p14:creationId xmlns:p14="http://schemas.microsoft.com/office/powerpoint/2010/main" xmlns="" val="26387596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Antenna Architecture</a:t>
            </a:r>
            <a:endParaRPr lang="en-US" dirty="0"/>
          </a:p>
        </p:txBody>
      </p:sp>
      <p:grpSp>
        <p:nvGrpSpPr>
          <p:cNvPr id="25" name="Group 24"/>
          <p:cNvGrpSpPr/>
          <p:nvPr/>
        </p:nvGrpSpPr>
        <p:grpSpPr>
          <a:xfrm>
            <a:off x="-51816" y="1676400"/>
            <a:ext cx="8153400" cy="4724400"/>
            <a:chOff x="-533400" y="1828800"/>
            <a:chExt cx="8153400" cy="4724400"/>
          </a:xfrm>
        </p:grpSpPr>
        <p:graphicFrame>
          <p:nvGraphicFramePr>
            <p:cNvPr id="5" name="Diagram 4"/>
            <p:cNvGraphicFramePr/>
            <p:nvPr/>
          </p:nvGraphicFramePr>
          <p:xfrm>
            <a:off x="-5334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2514600" y="5867400"/>
              <a:ext cx="5105400" cy="158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514600" y="1828800"/>
              <a:ext cx="5105400" cy="158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514600" y="2665412"/>
              <a:ext cx="5105400" cy="158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4600" y="3503612"/>
              <a:ext cx="5105400" cy="158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514600" y="4265612"/>
              <a:ext cx="5105400" cy="158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5143500" y="3848100"/>
              <a:ext cx="40386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4801394" y="4267200"/>
              <a:ext cx="3200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457700" y="4686300"/>
              <a:ext cx="2362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4076700" y="5067300"/>
              <a:ext cx="1600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4495800" y="5105400"/>
              <a:ext cx="762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0.3 m</a:t>
              </a:r>
              <a:endParaRPr lang="en-US" sz="1200" b="1" dirty="0"/>
            </a:p>
          </p:txBody>
        </p:sp>
        <p:sp>
          <p:nvSpPr>
            <p:cNvPr id="21" name="Rounded Rectangle 20"/>
            <p:cNvSpPr/>
            <p:nvPr/>
          </p:nvSpPr>
          <p:spPr>
            <a:xfrm>
              <a:off x="5257800" y="4495800"/>
              <a:ext cx="762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0.6 m</a:t>
              </a:r>
              <a:endParaRPr lang="en-US" sz="1200" b="1" dirty="0"/>
            </a:p>
          </p:txBody>
        </p:sp>
        <p:sp>
          <p:nvSpPr>
            <p:cNvPr id="22" name="Rounded Rectangle 21"/>
            <p:cNvSpPr/>
            <p:nvPr/>
          </p:nvSpPr>
          <p:spPr>
            <a:xfrm>
              <a:off x="6019800" y="3733800"/>
              <a:ext cx="762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1.2 m</a:t>
              </a:r>
              <a:endParaRPr lang="en-US" sz="1200" b="1" dirty="0"/>
            </a:p>
          </p:txBody>
        </p:sp>
        <p:sp>
          <p:nvSpPr>
            <p:cNvPr id="23" name="Rounded Rectangle 22"/>
            <p:cNvSpPr/>
            <p:nvPr/>
          </p:nvSpPr>
          <p:spPr>
            <a:xfrm>
              <a:off x="6781800" y="2971800"/>
              <a:ext cx="762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3.7m</a:t>
              </a:r>
              <a:endParaRPr lang="en-US" sz="1200" b="1" dirty="0"/>
            </a:p>
          </p:txBody>
        </p:sp>
        <p:sp>
          <p:nvSpPr>
            <p:cNvPr id="24" name="Rounded Rectangle 23"/>
            <p:cNvSpPr/>
            <p:nvPr/>
          </p:nvSpPr>
          <p:spPr>
            <a:xfrm>
              <a:off x="685800" y="6172200"/>
              <a:ext cx="3581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Narrow" pitchFamily="34" charset="0"/>
                </a:rPr>
                <a:t>FIXED GAIN APPROX. 35 dB</a:t>
              </a:r>
              <a:endParaRPr lang="en-US" b="1" dirty="0">
                <a:latin typeface="Arial Narrow" pitchFamily="34" charset="0"/>
              </a:endParaRPr>
            </a:p>
          </p:txBody>
        </p:sp>
      </p:grpSp>
    </p:spTree>
    <p:extLst>
      <p:ext uri="{BB962C8B-B14F-4D97-AF65-F5344CB8AC3E}">
        <p14:creationId xmlns:p14="http://schemas.microsoft.com/office/powerpoint/2010/main" xmlns="" val="3244119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800" smtClean="0"/>
              <a:t>Link Analysis Formulas</a:t>
            </a:r>
          </a:p>
        </p:txBody>
      </p:sp>
      <p:sp>
        <p:nvSpPr>
          <p:cNvPr id="3075" name="Subtitle 2"/>
          <p:cNvSpPr>
            <a:spLocks noGrp="1"/>
          </p:cNvSpPr>
          <p:nvPr>
            <p:ph type="body" idx="1"/>
          </p:nvPr>
        </p:nvSpPr>
        <p:spPr/>
        <p:txBody>
          <a:bodyPr/>
          <a:lstStyle/>
          <a:p>
            <a:pPr eaLnBrk="1" hangingPunct="1"/>
            <a:r>
              <a:rPr lang="en-US" dirty="0" smtClean="0"/>
              <a:t>Microwave Communication</a:t>
            </a:r>
          </a:p>
          <a:p>
            <a:pPr eaLnBrk="1" hangingPunct="1"/>
            <a:endParaRPr lang="en-US" dirty="0" smtClean="0"/>
          </a:p>
        </p:txBody>
      </p:sp>
      <p:pic>
        <p:nvPicPr>
          <p:cNvPr id="3076" name="Picture 5" descr="teacher_and_student_hg_clr"/>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685800"/>
            <a:ext cx="2743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67772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smtClean="0">
                <a:cs typeface="Times New Roman" pitchFamily="18" charset="0"/>
              </a:rPr>
              <a:t>1. Effective Isotropically Radiated Power (EIRP)</a:t>
            </a:r>
            <a:r>
              <a:rPr lang="en-US" sz="2000" smtClean="0"/>
              <a:t> </a:t>
            </a:r>
          </a:p>
        </p:txBody>
      </p:sp>
      <p:sp>
        <p:nvSpPr>
          <p:cNvPr id="4099" name="Rectangle 3"/>
          <p:cNvSpPr>
            <a:spLocks noGrp="1" noChangeArrowheads="1"/>
          </p:cNvSpPr>
          <p:nvPr>
            <p:ph idx="1"/>
          </p:nvPr>
        </p:nvSpPr>
        <p:spPr/>
        <p:txBody>
          <a:bodyPr/>
          <a:lstStyle/>
          <a:p>
            <a:pPr algn="just" eaLnBrk="1" hangingPunct="1">
              <a:lnSpc>
                <a:spcPct val="110000"/>
              </a:lnSpc>
              <a:buFont typeface="Wingdings" pitchFamily="2" charset="2"/>
              <a:buNone/>
            </a:pPr>
            <a:r>
              <a:rPr lang="en-US" smtClean="0"/>
              <a:t>	the amount of power that would have to be emitted by an isotropic antenna to produce the peak power density observed in the direction of maximum antenna gain. </a:t>
            </a:r>
          </a:p>
        </p:txBody>
      </p:sp>
      <p:sp>
        <p:nvSpPr>
          <p:cNvPr id="11" name="Rectangle 2"/>
          <p:cNvSpPr txBox="1">
            <a:spLocks noChangeArrowheads="1"/>
          </p:cNvSpPr>
          <p:nvPr/>
        </p:nvSpPr>
        <p:spPr>
          <a:xfrm>
            <a:off x="762000" y="3469107"/>
            <a:ext cx="7698306" cy="529385"/>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cs typeface="Times New Roman" pitchFamily="18" charset="0"/>
              </a:rPr>
              <a:t>EIRP = P</a:t>
            </a:r>
            <a:r>
              <a:rPr lang="en-US" baseline="-30000" smtClean="0">
                <a:cs typeface="Times New Roman" pitchFamily="18" charset="0"/>
              </a:rPr>
              <a:t>t</a:t>
            </a:r>
            <a:r>
              <a:rPr lang="en-US" smtClean="0">
                <a:cs typeface="Times New Roman" pitchFamily="18" charset="0"/>
              </a:rPr>
              <a:t> + G</a:t>
            </a:r>
            <a:r>
              <a:rPr lang="en-US" baseline="-30000" smtClean="0">
                <a:cs typeface="Times New Roman" pitchFamily="18" charset="0"/>
              </a:rPr>
              <a:t>ant</a:t>
            </a:r>
            <a:r>
              <a:rPr lang="en-US" smtClean="0">
                <a:cs typeface="Times New Roman" pitchFamily="18" charset="0"/>
              </a:rPr>
              <a:t> – TLL</a:t>
            </a:r>
            <a:r>
              <a:rPr lang="en-US" smtClean="0"/>
              <a:t> </a:t>
            </a:r>
          </a:p>
        </p:txBody>
      </p:sp>
      <p:sp>
        <p:nvSpPr>
          <p:cNvPr id="12" name="Rectangle 3"/>
          <p:cNvSpPr txBox="1">
            <a:spLocks noChangeArrowheads="1"/>
          </p:cNvSpPr>
          <p:nvPr/>
        </p:nvSpPr>
        <p:spPr>
          <a:xfrm>
            <a:off x="990600" y="4343400"/>
            <a:ext cx="7469706" cy="1674021"/>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115000"/>
              </a:lnSpc>
              <a:buFont typeface="Wingdings" pitchFamily="2" charset="2"/>
              <a:buNone/>
            </a:pPr>
            <a:r>
              <a:rPr lang="en-US" dirty="0" smtClean="0">
                <a:cs typeface="Times New Roman" pitchFamily="18" charset="0"/>
              </a:rPr>
              <a:t>where:</a:t>
            </a:r>
          </a:p>
          <a:p>
            <a:pPr>
              <a:lnSpc>
                <a:spcPct val="115000"/>
              </a:lnSpc>
              <a:buFont typeface="Wingdings" pitchFamily="2" charset="2"/>
              <a:buNone/>
            </a:pPr>
            <a:r>
              <a:rPr lang="en-US" dirty="0" smtClean="0">
                <a:cs typeface="Times New Roman" pitchFamily="18" charset="0"/>
              </a:rPr>
              <a:t>		</a:t>
            </a:r>
            <a:r>
              <a:rPr lang="en-US" dirty="0" err="1" smtClean="0">
                <a:cs typeface="Times New Roman" pitchFamily="18" charset="0"/>
              </a:rPr>
              <a:t>P</a:t>
            </a:r>
            <a:r>
              <a:rPr lang="en-US" baseline="-30000" dirty="0" err="1" smtClean="0">
                <a:cs typeface="Times New Roman" pitchFamily="18" charset="0"/>
              </a:rPr>
              <a:t>t</a:t>
            </a:r>
            <a:r>
              <a:rPr lang="en-US" dirty="0" smtClean="0">
                <a:cs typeface="Times New Roman" pitchFamily="18" charset="0"/>
              </a:rPr>
              <a:t> = RF power output (</a:t>
            </a:r>
            <a:r>
              <a:rPr lang="en-US" dirty="0" err="1" smtClean="0">
                <a:cs typeface="Times New Roman" pitchFamily="18" charset="0"/>
              </a:rPr>
              <a:t>dBm</a:t>
            </a:r>
            <a:r>
              <a:rPr lang="en-US" dirty="0" smtClean="0">
                <a:cs typeface="Times New Roman" pitchFamily="18" charset="0"/>
              </a:rPr>
              <a:t>)</a:t>
            </a:r>
          </a:p>
          <a:p>
            <a:pPr>
              <a:lnSpc>
                <a:spcPct val="115000"/>
              </a:lnSpc>
              <a:buFont typeface="Wingdings" pitchFamily="2" charset="2"/>
              <a:buNone/>
            </a:pPr>
            <a:r>
              <a:rPr lang="en-US" dirty="0" smtClean="0">
                <a:cs typeface="Times New Roman" pitchFamily="18" charset="0"/>
              </a:rPr>
              <a:t>		G</a:t>
            </a:r>
            <a:r>
              <a:rPr lang="en-US" baseline="-30000" dirty="0" smtClean="0">
                <a:cs typeface="Times New Roman" pitchFamily="18" charset="0"/>
              </a:rPr>
              <a:t>ant</a:t>
            </a:r>
            <a:r>
              <a:rPr lang="en-US" dirty="0" smtClean="0">
                <a:cs typeface="Times New Roman" pitchFamily="18" charset="0"/>
              </a:rPr>
              <a:t> = transmit antenna gain (dB)</a:t>
            </a:r>
          </a:p>
          <a:p>
            <a:pPr>
              <a:lnSpc>
                <a:spcPct val="115000"/>
              </a:lnSpc>
              <a:buFont typeface="Wingdings" pitchFamily="2" charset="2"/>
              <a:buNone/>
            </a:pPr>
            <a:r>
              <a:rPr lang="en-US" dirty="0" smtClean="0">
                <a:cs typeface="Times New Roman" pitchFamily="18" charset="0"/>
              </a:rPr>
              <a:t>		TLL = total transmission line loss 	at transmitter 			(taken from specs, in dB)</a:t>
            </a:r>
            <a:r>
              <a:rPr lang="en-US" dirty="0" smtClean="0"/>
              <a:t> </a:t>
            </a:r>
          </a:p>
        </p:txBody>
      </p:sp>
    </p:spTree>
    <p:extLst>
      <p:ext uri="{BB962C8B-B14F-4D97-AF65-F5344CB8AC3E}">
        <p14:creationId xmlns:p14="http://schemas.microsoft.com/office/powerpoint/2010/main" xmlns="" val="414919805"/>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2. Antenna Gain Formula</a:t>
            </a:r>
            <a:r>
              <a:rPr lang="en-US" smtClean="0"/>
              <a:t> </a:t>
            </a:r>
          </a:p>
        </p:txBody>
      </p:sp>
      <p:sp>
        <p:nvSpPr>
          <p:cNvPr id="6147" name="Rectangle 3"/>
          <p:cNvSpPr>
            <a:spLocks noGrp="1" noChangeArrowheads="1"/>
          </p:cNvSpPr>
          <p:nvPr>
            <p:ph idx="1"/>
          </p:nvPr>
        </p:nvSpPr>
        <p:spPr/>
        <p:txBody>
          <a:bodyPr/>
          <a:lstStyle/>
          <a:p>
            <a:pPr eaLnBrk="1" hangingPunct="1">
              <a:buFont typeface="Wingdings" pitchFamily="2" charset="2"/>
              <a:buNone/>
            </a:pPr>
            <a:r>
              <a:rPr lang="en-US" smtClean="0">
                <a:cs typeface="Times New Roman" pitchFamily="18" charset="0"/>
              </a:rPr>
              <a:t>	</a:t>
            </a:r>
          </a:p>
          <a:p>
            <a:pPr eaLnBrk="1" hangingPunct="1">
              <a:buFont typeface="Wingdings" pitchFamily="2" charset="2"/>
              <a:buNone/>
            </a:pPr>
            <a:r>
              <a:rPr lang="en-US" smtClean="0">
                <a:cs typeface="Times New Roman" pitchFamily="18" charset="0"/>
              </a:rPr>
              <a:t>			</a:t>
            </a:r>
            <a:r>
              <a:rPr lang="en-US" sz="3400" smtClean="0">
                <a:cs typeface="Times New Roman" pitchFamily="18" charset="0"/>
              </a:rPr>
              <a:t>G</a:t>
            </a:r>
            <a:r>
              <a:rPr lang="en-US" sz="3400" baseline="-30000" smtClean="0">
                <a:cs typeface="Times New Roman" pitchFamily="18" charset="0"/>
              </a:rPr>
              <a:t>ant</a:t>
            </a:r>
            <a:r>
              <a:rPr lang="en-US" sz="3400" smtClean="0">
                <a:cs typeface="Times New Roman" pitchFamily="18" charset="0"/>
              </a:rPr>
              <a:t> = η (πd/λ)</a:t>
            </a:r>
            <a:r>
              <a:rPr lang="en-US" sz="3400" baseline="30000" smtClean="0">
                <a:cs typeface="Times New Roman" pitchFamily="18" charset="0"/>
              </a:rPr>
              <a:t>2</a:t>
            </a:r>
          </a:p>
          <a:p>
            <a:pPr eaLnBrk="1" hangingPunct="1">
              <a:buFont typeface="Wingdings" pitchFamily="2" charset="2"/>
              <a:buNone/>
            </a:pPr>
            <a:endParaRPr lang="en-US" baseline="30000" smtClean="0">
              <a:cs typeface="Times New Roman" pitchFamily="18" charset="0"/>
            </a:endParaRPr>
          </a:p>
          <a:p>
            <a:pPr eaLnBrk="1" hangingPunct="1">
              <a:buFont typeface="Wingdings" pitchFamily="2" charset="2"/>
              <a:buNone/>
            </a:pPr>
            <a:r>
              <a:rPr lang="en-US" baseline="30000" smtClean="0">
                <a:cs typeface="Times New Roman" pitchFamily="18" charset="0"/>
              </a:rPr>
              <a:t>	</a:t>
            </a:r>
            <a:r>
              <a:rPr lang="en-US" smtClean="0">
                <a:cs typeface="Times New Roman" pitchFamily="18" charset="0"/>
              </a:rPr>
              <a:t>where:</a:t>
            </a:r>
          </a:p>
          <a:p>
            <a:pPr eaLnBrk="1" hangingPunct="1">
              <a:buFont typeface="Wingdings" pitchFamily="2" charset="2"/>
              <a:buNone/>
            </a:pPr>
            <a:r>
              <a:rPr lang="en-US" smtClean="0">
                <a:cs typeface="Times New Roman" pitchFamily="18" charset="0"/>
              </a:rPr>
              <a:t>		η = antenna efficiency</a:t>
            </a:r>
          </a:p>
          <a:p>
            <a:pPr eaLnBrk="1" hangingPunct="1">
              <a:buFont typeface="Wingdings" pitchFamily="2" charset="2"/>
              <a:buNone/>
            </a:pPr>
            <a:r>
              <a:rPr lang="en-US" smtClean="0">
                <a:cs typeface="Times New Roman" pitchFamily="18" charset="0"/>
              </a:rPr>
              <a:t>			(typical value = 0.55)</a:t>
            </a:r>
          </a:p>
          <a:p>
            <a:pPr eaLnBrk="1" hangingPunct="1">
              <a:buFont typeface="Wingdings" pitchFamily="2" charset="2"/>
              <a:buNone/>
            </a:pPr>
            <a:r>
              <a:rPr lang="en-US" baseline="30000" smtClean="0">
                <a:cs typeface="Times New Roman" pitchFamily="18" charset="0"/>
              </a:rPr>
              <a:t>		</a:t>
            </a:r>
            <a:r>
              <a:rPr lang="en-US" smtClean="0">
                <a:cs typeface="Times New Roman" pitchFamily="18" charset="0"/>
              </a:rPr>
              <a:t>d = diameter of antenna in meters</a:t>
            </a:r>
            <a:r>
              <a:rPr lang="en-US" baseline="30000" smtClean="0">
                <a:cs typeface="Times New Roman" pitchFamily="18" charset="0"/>
              </a:rPr>
              <a:t> 			</a:t>
            </a:r>
          </a:p>
          <a:p>
            <a:pPr eaLnBrk="1" hangingPunct="1">
              <a:buFont typeface="Wingdings" pitchFamily="2" charset="2"/>
              <a:buNone/>
            </a:pPr>
            <a:endParaRPr lang="en-US" baseline="30000" smtClean="0">
              <a:cs typeface="Times New Roman" pitchFamily="18" charset="0"/>
            </a:endParaRPr>
          </a:p>
        </p:txBody>
      </p:sp>
      <p:sp>
        <p:nvSpPr>
          <p:cNvPr id="6148" name="Text Box 5"/>
          <p:cNvSpPr txBox="1">
            <a:spLocks noChangeArrowheads="1"/>
          </p:cNvSpPr>
          <p:nvPr/>
        </p:nvSpPr>
        <p:spPr bwMode="auto">
          <a:xfrm>
            <a:off x="2895600" y="25908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endParaRPr lang="fil-PH"/>
          </a:p>
        </p:txBody>
      </p:sp>
    </p:spTree>
    <p:extLst>
      <p:ext uri="{BB962C8B-B14F-4D97-AF65-F5344CB8AC3E}">
        <p14:creationId xmlns:p14="http://schemas.microsoft.com/office/powerpoint/2010/main" xmlns="" val="21769510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normAutofit fontScale="90000"/>
          </a:bodyPr>
          <a:lstStyle/>
          <a:p>
            <a:pPr eaLnBrk="1" hangingPunct="1"/>
            <a:r>
              <a:rPr lang="en-US" smtClean="0"/>
              <a:t>Antenna Gain Formula</a:t>
            </a:r>
          </a:p>
        </p:txBody>
      </p:sp>
      <p:sp>
        <p:nvSpPr>
          <p:cNvPr id="7171" name="Rectangle 3"/>
          <p:cNvSpPr>
            <a:spLocks noGrp="1" noChangeArrowheads="1"/>
          </p:cNvSpPr>
          <p:nvPr>
            <p:ph idx="1"/>
          </p:nvPr>
        </p:nvSpPr>
        <p:spPr/>
        <p:txBody>
          <a:bodyPr/>
          <a:lstStyle/>
          <a:p>
            <a:pPr eaLnBrk="1" hangingPunct="1">
              <a:buFont typeface="Wingdings" pitchFamily="2" charset="2"/>
              <a:buNone/>
            </a:pPr>
            <a:r>
              <a:rPr lang="en-US" sz="3000" smtClean="0">
                <a:cs typeface="Times New Roman" pitchFamily="18" charset="0"/>
              </a:rPr>
              <a:t>G</a:t>
            </a:r>
            <a:r>
              <a:rPr lang="en-US" sz="3000" baseline="-30000" smtClean="0">
                <a:cs typeface="Times New Roman" pitchFamily="18" charset="0"/>
              </a:rPr>
              <a:t>ant</a:t>
            </a:r>
            <a:r>
              <a:rPr lang="en-US" sz="3000" smtClean="0">
                <a:cs typeface="Times New Roman" pitchFamily="18" charset="0"/>
              </a:rPr>
              <a:t> = 20 log f </a:t>
            </a:r>
            <a:r>
              <a:rPr lang="en-US" sz="3000" baseline="-30000" smtClean="0">
                <a:cs typeface="Times New Roman" pitchFamily="18" charset="0"/>
              </a:rPr>
              <a:t>(GHz)</a:t>
            </a:r>
            <a:r>
              <a:rPr lang="en-US" sz="3000" smtClean="0">
                <a:cs typeface="Times New Roman" pitchFamily="18" charset="0"/>
              </a:rPr>
              <a:t> + 20 log d </a:t>
            </a:r>
            <a:r>
              <a:rPr lang="en-US" sz="3000" baseline="-30000" smtClean="0">
                <a:cs typeface="Times New Roman" pitchFamily="18" charset="0"/>
              </a:rPr>
              <a:t>(m)</a:t>
            </a:r>
            <a:r>
              <a:rPr lang="en-US" sz="3000" smtClean="0">
                <a:cs typeface="Times New Roman" pitchFamily="18" charset="0"/>
              </a:rPr>
              <a:t> + 17.8</a:t>
            </a:r>
          </a:p>
          <a:p>
            <a:pPr eaLnBrk="1" hangingPunct="1">
              <a:buFont typeface="Wingdings" pitchFamily="2" charset="2"/>
              <a:buNone/>
            </a:pPr>
            <a:r>
              <a:rPr lang="en-US" sz="2800" smtClean="0">
                <a:cs typeface="Times New Roman" pitchFamily="18" charset="0"/>
              </a:rPr>
              <a:t>	</a:t>
            </a:r>
          </a:p>
          <a:p>
            <a:pPr eaLnBrk="1" hangingPunct="1">
              <a:buFont typeface="Wingdings" pitchFamily="2" charset="2"/>
              <a:buNone/>
            </a:pPr>
            <a:r>
              <a:rPr lang="en-US" sz="2800" smtClean="0">
                <a:cs typeface="Times New Roman" pitchFamily="18" charset="0"/>
              </a:rPr>
              <a:t>	</a:t>
            </a:r>
            <a:r>
              <a:rPr lang="en-US" smtClean="0">
                <a:cs typeface="Times New Roman" pitchFamily="18" charset="0"/>
              </a:rPr>
              <a:t>where:</a:t>
            </a:r>
          </a:p>
          <a:p>
            <a:pPr eaLnBrk="1" hangingPunct="1">
              <a:buFont typeface="Wingdings" pitchFamily="2" charset="2"/>
              <a:buNone/>
            </a:pPr>
            <a:r>
              <a:rPr lang="en-US" smtClean="0">
                <a:cs typeface="Times New Roman" pitchFamily="18" charset="0"/>
              </a:rPr>
              <a:t>		f = frequency in GHz</a:t>
            </a:r>
          </a:p>
          <a:p>
            <a:pPr eaLnBrk="1" hangingPunct="1">
              <a:buFont typeface="Wingdings" pitchFamily="2" charset="2"/>
              <a:buNone/>
            </a:pPr>
            <a:r>
              <a:rPr lang="en-US" smtClean="0">
                <a:cs typeface="Times New Roman" pitchFamily="18" charset="0"/>
              </a:rPr>
              <a:t>		d = diameter of antenna in meters</a:t>
            </a:r>
          </a:p>
          <a:p>
            <a:pPr eaLnBrk="1" hangingPunct="1">
              <a:buFont typeface="Wingdings" pitchFamily="2" charset="2"/>
              <a:buNone/>
            </a:pPr>
            <a:endParaRPr lang="en-US" sz="2800" smtClean="0">
              <a:cs typeface="Times New Roman" pitchFamily="18" charset="0"/>
            </a:endParaRPr>
          </a:p>
          <a:p>
            <a:pPr algn="just" eaLnBrk="1" hangingPunct="1">
              <a:buFont typeface="Wingdings" pitchFamily="2" charset="2"/>
              <a:buNone/>
            </a:pPr>
            <a:r>
              <a:rPr lang="en-US" smtClean="0">
                <a:cs typeface="Times New Roman" pitchFamily="18" charset="0"/>
              </a:rPr>
              <a:t>* The gain of an antenna increases or decreases proportional to the square of its diameter. (If its diameter changes by a factor of 2, its gain changes by a factor of 4 = 6 dB)</a:t>
            </a:r>
            <a:endParaRPr lang="en-US" smtClean="0"/>
          </a:p>
        </p:txBody>
      </p:sp>
    </p:spTree>
    <p:extLst>
      <p:ext uri="{BB962C8B-B14F-4D97-AF65-F5344CB8AC3E}">
        <p14:creationId xmlns:p14="http://schemas.microsoft.com/office/powerpoint/2010/main" xmlns="" val="30405997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3. Isotropic Receive Level (IRL)</a:t>
            </a:r>
            <a:endParaRPr lang="en-US" sz="4000" smtClean="0">
              <a:cs typeface="Times New Roman" pitchFamily="18" charset="0"/>
            </a:endParaRPr>
          </a:p>
        </p:txBody>
      </p:sp>
      <p:sp>
        <p:nvSpPr>
          <p:cNvPr id="8195" name="Rectangle 3"/>
          <p:cNvSpPr>
            <a:spLocks noGrp="1" noChangeArrowheads="1"/>
          </p:cNvSpPr>
          <p:nvPr>
            <p:ph idx="1"/>
          </p:nvPr>
        </p:nvSpPr>
        <p:spPr/>
        <p:txBody>
          <a:bodyPr/>
          <a:lstStyle/>
          <a:p>
            <a:pPr eaLnBrk="1" hangingPunct="1">
              <a:buFont typeface="Wingdings" pitchFamily="2" charset="2"/>
              <a:buNone/>
            </a:pPr>
            <a:r>
              <a:rPr lang="en-US" smtClean="0">
                <a:cs typeface="Times New Roman" pitchFamily="18" charset="0"/>
              </a:rPr>
              <a:t>			</a:t>
            </a:r>
            <a:r>
              <a:rPr lang="en-US" sz="3400" smtClean="0">
                <a:cs typeface="Times New Roman" pitchFamily="18" charset="0"/>
              </a:rPr>
              <a:t>IRL = EIRP – FSL</a:t>
            </a:r>
          </a:p>
          <a:p>
            <a:pPr eaLnBrk="1" hangingPunct="1">
              <a:buFont typeface="Wingdings" pitchFamily="2" charset="2"/>
              <a:buNone/>
            </a:pPr>
            <a:r>
              <a:rPr lang="en-US" smtClean="0">
                <a:cs typeface="Times New Roman" pitchFamily="18" charset="0"/>
              </a:rPr>
              <a:t>	</a:t>
            </a:r>
          </a:p>
          <a:p>
            <a:pPr eaLnBrk="1" hangingPunct="1">
              <a:buFont typeface="Wingdings" pitchFamily="2" charset="2"/>
              <a:buNone/>
            </a:pPr>
            <a:r>
              <a:rPr lang="en-US" smtClean="0">
                <a:cs typeface="Times New Roman" pitchFamily="18" charset="0"/>
              </a:rPr>
              <a:t>	where:</a:t>
            </a:r>
          </a:p>
          <a:p>
            <a:pPr eaLnBrk="1" hangingPunct="1">
              <a:buFont typeface="Wingdings" pitchFamily="2" charset="2"/>
              <a:buNone/>
            </a:pPr>
            <a:r>
              <a:rPr lang="en-US" smtClean="0">
                <a:cs typeface="Times New Roman" pitchFamily="18" charset="0"/>
              </a:rPr>
              <a:t>		EIRP = Effective Isotropically 			Radiated Power in dBm</a:t>
            </a:r>
          </a:p>
          <a:p>
            <a:pPr eaLnBrk="1" hangingPunct="1">
              <a:buFont typeface="Wingdings" pitchFamily="2" charset="2"/>
              <a:buNone/>
            </a:pPr>
            <a:r>
              <a:rPr lang="en-US" smtClean="0">
                <a:cs typeface="Times New Roman" pitchFamily="18" charset="0"/>
              </a:rPr>
              <a:t>		FSL = free space loss in dB</a:t>
            </a:r>
          </a:p>
        </p:txBody>
      </p:sp>
    </p:spTree>
    <p:extLst>
      <p:ext uri="{BB962C8B-B14F-4D97-AF65-F5344CB8AC3E}">
        <p14:creationId xmlns:p14="http://schemas.microsoft.com/office/powerpoint/2010/main" xmlns="" val="29198790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4. Free Space Loss (FSL)</a:t>
            </a:r>
            <a:r>
              <a:rPr lang="en-US" smtClean="0"/>
              <a:t> </a:t>
            </a:r>
          </a:p>
        </p:txBody>
      </p:sp>
      <p:sp>
        <p:nvSpPr>
          <p:cNvPr id="9219" name="Rectangle 3"/>
          <p:cNvSpPr>
            <a:spLocks noGrp="1" noChangeArrowheads="1"/>
          </p:cNvSpPr>
          <p:nvPr>
            <p:ph idx="4294967295"/>
          </p:nvPr>
        </p:nvSpPr>
        <p:spPr>
          <a:xfrm>
            <a:off x="1033463" y="2057400"/>
            <a:ext cx="8110537" cy="4191000"/>
          </a:xfrm>
        </p:spPr>
        <p:txBody>
          <a:bodyPr/>
          <a:lstStyle/>
          <a:p>
            <a:pPr eaLnBrk="1" hangingPunct="1">
              <a:buFont typeface="Wingdings" pitchFamily="2" charset="2"/>
              <a:buNone/>
            </a:pPr>
            <a:r>
              <a:rPr lang="en-US" dirty="0" smtClean="0">
                <a:cs typeface="Times New Roman" pitchFamily="18" charset="0"/>
              </a:rPr>
              <a:t>	FSL = 			       = </a:t>
            </a:r>
          </a:p>
          <a:p>
            <a:pPr eaLnBrk="1" hangingPunct="1">
              <a:buFont typeface="Wingdings" pitchFamily="2" charset="2"/>
              <a:buNone/>
            </a:pPr>
            <a:endParaRPr lang="en-US" dirty="0" smtClean="0">
              <a:cs typeface="Times New Roman" pitchFamily="18" charset="0"/>
            </a:endParaRPr>
          </a:p>
          <a:p>
            <a:pPr eaLnBrk="1" hangingPunct="1">
              <a:buFont typeface="Wingdings" pitchFamily="2" charset="2"/>
              <a:buNone/>
            </a:pPr>
            <a:endParaRPr lang="en-US" dirty="0" smtClean="0">
              <a:cs typeface="Times New Roman" pitchFamily="18" charset="0"/>
            </a:endParaRPr>
          </a:p>
          <a:p>
            <a:pPr eaLnBrk="1" hangingPunct="1">
              <a:buFont typeface="Wingdings" pitchFamily="2" charset="2"/>
              <a:buNone/>
            </a:pPr>
            <a:endParaRPr lang="en-US" dirty="0" smtClean="0">
              <a:cs typeface="Times New Roman" pitchFamily="18" charset="0"/>
            </a:endParaRPr>
          </a:p>
          <a:p>
            <a:pPr eaLnBrk="1" hangingPunct="1">
              <a:buFont typeface="Wingdings" pitchFamily="2" charset="2"/>
              <a:buNone/>
            </a:pPr>
            <a:r>
              <a:rPr lang="en-US" dirty="0" smtClean="0">
                <a:cs typeface="Times New Roman" pitchFamily="18" charset="0"/>
              </a:rPr>
              <a:t>		FSL = 10 log </a:t>
            </a:r>
          </a:p>
          <a:p>
            <a:pPr eaLnBrk="1" hangingPunct="1">
              <a:buFont typeface="Wingdings" pitchFamily="2" charset="2"/>
              <a:buNone/>
            </a:pPr>
            <a:endParaRPr lang="en-US" dirty="0" smtClean="0">
              <a:cs typeface="Times New Roman" pitchFamily="18" charset="0"/>
            </a:endParaRPr>
          </a:p>
          <a:p>
            <a:pPr eaLnBrk="1" hangingPunct="1">
              <a:buFont typeface="Wingdings" pitchFamily="2" charset="2"/>
              <a:buNone/>
            </a:pPr>
            <a:r>
              <a:rPr lang="en-US" dirty="0" smtClean="0">
                <a:cs typeface="Times New Roman" pitchFamily="18" charset="0"/>
              </a:rPr>
              <a:t>		</a:t>
            </a:r>
          </a:p>
          <a:p>
            <a:pPr eaLnBrk="1" hangingPunct="1">
              <a:buFont typeface="Wingdings" pitchFamily="2" charset="2"/>
              <a:buNone/>
            </a:pPr>
            <a:r>
              <a:rPr lang="en-US" dirty="0">
                <a:cs typeface="Times New Roman" pitchFamily="18" charset="0"/>
              </a:rPr>
              <a:t>	</a:t>
            </a:r>
            <a:r>
              <a:rPr lang="en-US" dirty="0" smtClean="0">
                <a:cs typeface="Times New Roman" pitchFamily="18" charset="0"/>
              </a:rPr>
              <a:t>	FSL = 20 log </a:t>
            </a:r>
          </a:p>
        </p:txBody>
      </p:sp>
      <p:sp>
        <p:nvSpPr>
          <p:cNvPr id="9220" name="Text Box 4"/>
          <p:cNvSpPr txBox="1">
            <a:spLocks noChangeArrowheads="1"/>
          </p:cNvSpPr>
          <p:nvPr/>
        </p:nvSpPr>
        <p:spPr bwMode="auto">
          <a:xfrm>
            <a:off x="2451100" y="1828800"/>
            <a:ext cx="1905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3200">
                <a:latin typeface="Times New Roman" pitchFamily="18" charset="0"/>
                <a:sym typeface="Symbol" pitchFamily="18" charset="2"/>
              </a:rPr>
              <a:t></a:t>
            </a:r>
            <a:r>
              <a:rPr lang="en-US" sz="3200">
                <a:latin typeface="Times New Roman" pitchFamily="18" charset="0"/>
              </a:rPr>
              <a:t>  4</a:t>
            </a:r>
            <a:r>
              <a:rPr lang="en-US" sz="3200">
                <a:latin typeface="Times New Roman" pitchFamily="18" charset="0"/>
                <a:sym typeface="Symbol" pitchFamily="18" charset="2"/>
              </a:rPr>
              <a:t></a:t>
            </a:r>
            <a:r>
              <a:rPr lang="en-US" sz="3200">
                <a:latin typeface="Times New Roman" pitchFamily="18" charset="0"/>
              </a:rPr>
              <a:t>D  </a:t>
            </a:r>
            <a:r>
              <a:rPr lang="en-US" sz="3200">
                <a:latin typeface="Times New Roman" pitchFamily="18" charset="0"/>
                <a:sym typeface="Symbol" pitchFamily="18" charset="2"/>
              </a:rPr>
              <a:t></a:t>
            </a:r>
            <a:r>
              <a:rPr lang="en-US" sz="3200" baseline="30000">
                <a:latin typeface="Times New Roman" pitchFamily="18" charset="0"/>
              </a:rPr>
              <a:t>2</a:t>
            </a:r>
          </a:p>
          <a:p>
            <a:r>
              <a:rPr lang="en-US" sz="3200">
                <a:latin typeface="Times New Roman" pitchFamily="18" charset="0"/>
                <a:sym typeface="Symbol" pitchFamily="18" charset="2"/>
              </a:rPr>
              <a:t></a:t>
            </a:r>
            <a:r>
              <a:rPr lang="en-US" sz="3200">
                <a:latin typeface="Times New Roman" pitchFamily="18" charset="0"/>
              </a:rPr>
              <a:t>    </a:t>
            </a:r>
            <a:r>
              <a:rPr lang="en-US" sz="3200">
                <a:latin typeface="Times New Roman" pitchFamily="18" charset="0"/>
                <a:sym typeface="Symbol" pitchFamily="18" charset="2"/>
              </a:rPr>
              <a:t></a:t>
            </a:r>
            <a:r>
              <a:rPr lang="en-US" sz="3200">
                <a:latin typeface="Times New Roman" pitchFamily="18" charset="0"/>
              </a:rPr>
              <a:t>     </a:t>
            </a:r>
            <a:r>
              <a:rPr lang="en-US" sz="3200">
                <a:latin typeface="Times New Roman" pitchFamily="18" charset="0"/>
                <a:sym typeface="Symbol" pitchFamily="18" charset="2"/>
              </a:rPr>
              <a:t></a:t>
            </a:r>
            <a:endParaRPr lang="en-US" sz="3200">
              <a:latin typeface="Times New Roman" pitchFamily="18" charset="0"/>
            </a:endParaRPr>
          </a:p>
        </p:txBody>
      </p:sp>
      <p:sp>
        <p:nvSpPr>
          <p:cNvPr id="9221" name="Text Box 5"/>
          <p:cNvSpPr txBox="1">
            <a:spLocks noChangeArrowheads="1"/>
          </p:cNvSpPr>
          <p:nvPr/>
        </p:nvSpPr>
        <p:spPr bwMode="auto">
          <a:xfrm>
            <a:off x="5562600" y="1828800"/>
            <a:ext cx="2057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3200">
                <a:latin typeface="Times New Roman" pitchFamily="18" charset="0"/>
                <a:sym typeface="Symbol" pitchFamily="18" charset="2"/>
              </a:rPr>
              <a:t></a:t>
            </a:r>
            <a:r>
              <a:rPr lang="en-US" sz="3200">
                <a:latin typeface="Times New Roman" pitchFamily="18" charset="0"/>
              </a:rPr>
              <a:t>  4</a:t>
            </a:r>
            <a:r>
              <a:rPr lang="en-US" sz="3200">
                <a:latin typeface="Times New Roman" pitchFamily="18" charset="0"/>
                <a:sym typeface="Symbol" pitchFamily="18" charset="2"/>
              </a:rPr>
              <a:t>f</a:t>
            </a:r>
            <a:r>
              <a:rPr lang="en-US" sz="3200">
                <a:latin typeface="Times New Roman" pitchFamily="18" charset="0"/>
              </a:rPr>
              <a:t>D  </a:t>
            </a:r>
            <a:r>
              <a:rPr lang="en-US" sz="3200">
                <a:latin typeface="Times New Roman" pitchFamily="18" charset="0"/>
                <a:sym typeface="Symbol" pitchFamily="18" charset="2"/>
              </a:rPr>
              <a:t></a:t>
            </a:r>
            <a:r>
              <a:rPr lang="en-US" sz="3200" baseline="30000">
                <a:latin typeface="Times New Roman" pitchFamily="18" charset="0"/>
              </a:rPr>
              <a:t>2</a:t>
            </a:r>
          </a:p>
          <a:p>
            <a:r>
              <a:rPr lang="en-US" sz="3200">
                <a:latin typeface="Times New Roman" pitchFamily="18" charset="0"/>
                <a:sym typeface="Symbol" pitchFamily="18" charset="2"/>
              </a:rPr>
              <a:t></a:t>
            </a:r>
            <a:r>
              <a:rPr lang="en-US" sz="3200">
                <a:latin typeface="Times New Roman" pitchFamily="18" charset="0"/>
              </a:rPr>
              <a:t>     </a:t>
            </a:r>
            <a:r>
              <a:rPr lang="en-US" sz="3200">
                <a:latin typeface="Times New Roman" pitchFamily="18" charset="0"/>
                <a:sym typeface="Symbol" pitchFamily="18" charset="2"/>
              </a:rPr>
              <a:t>C</a:t>
            </a:r>
            <a:r>
              <a:rPr lang="en-US" sz="3200">
                <a:latin typeface="Times New Roman" pitchFamily="18" charset="0"/>
              </a:rPr>
              <a:t>     </a:t>
            </a:r>
            <a:r>
              <a:rPr lang="en-US" sz="3200">
                <a:latin typeface="Times New Roman" pitchFamily="18" charset="0"/>
                <a:sym typeface="Symbol" pitchFamily="18" charset="2"/>
              </a:rPr>
              <a:t></a:t>
            </a:r>
            <a:endParaRPr lang="en-US" sz="3200">
              <a:latin typeface="Times New Roman" pitchFamily="18" charset="0"/>
            </a:endParaRPr>
          </a:p>
        </p:txBody>
      </p:sp>
      <p:sp>
        <p:nvSpPr>
          <p:cNvPr id="9222" name="Line 6"/>
          <p:cNvSpPr>
            <a:spLocks noChangeShapeType="1"/>
          </p:cNvSpPr>
          <p:nvPr/>
        </p:nvSpPr>
        <p:spPr bwMode="auto">
          <a:xfrm>
            <a:off x="2743200" y="2362200"/>
            <a:ext cx="10668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
        <p:nvSpPr>
          <p:cNvPr id="9223" name="Line 8"/>
          <p:cNvSpPr>
            <a:spLocks noChangeShapeType="1"/>
          </p:cNvSpPr>
          <p:nvPr/>
        </p:nvSpPr>
        <p:spPr bwMode="auto">
          <a:xfrm>
            <a:off x="5880100" y="2362200"/>
            <a:ext cx="12192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
        <p:nvSpPr>
          <p:cNvPr id="9224" name="Text Box 10"/>
          <p:cNvSpPr txBox="1">
            <a:spLocks noChangeArrowheads="1"/>
          </p:cNvSpPr>
          <p:nvPr/>
        </p:nvSpPr>
        <p:spPr bwMode="auto">
          <a:xfrm>
            <a:off x="3886200" y="3505200"/>
            <a:ext cx="2057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3200">
                <a:latin typeface="Times New Roman" pitchFamily="18" charset="0"/>
                <a:sym typeface="Symbol" pitchFamily="18" charset="2"/>
              </a:rPr>
              <a:t></a:t>
            </a:r>
            <a:r>
              <a:rPr lang="en-US" sz="3200">
                <a:latin typeface="Times New Roman" pitchFamily="18" charset="0"/>
              </a:rPr>
              <a:t>  4</a:t>
            </a:r>
            <a:r>
              <a:rPr lang="en-US" sz="3200">
                <a:latin typeface="Times New Roman" pitchFamily="18" charset="0"/>
                <a:sym typeface="Symbol" pitchFamily="18" charset="2"/>
              </a:rPr>
              <a:t>f</a:t>
            </a:r>
            <a:r>
              <a:rPr lang="en-US" sz="3200">
                <a:latin typeface="Times New Roman" pitchFamily="18" charset="0"/>
              </a:rPr>
              <a:t>D  </a:t>
            </a:r>
            <a:r>
              <a:rPr lang="en-US" sz="3200">
                <a:latin typeface="Times New Roman" pitchFamily="18" charset="0"/>
                <a:sym typeface="Symbol" pitchFamily="18" charset="2"/>
              </a:rPr>
              <a:t></a:t>
            </a:r>
            <a:r>
              <a:rPr lang="en-US" sz="3200" baseline="30000">
                <a:latin typeface="Times New Roman" pitchFamily="18" charset="0"/>
              </a:rPr>
              <a:t>2</a:t>
            </a:r>
          </a:p>
          <a:p>
            <a:r>
              <a:rPr lang="en-US" sz="3200">
                <a:latin typeface="Times New Roman" pitchFamily="18" charset="0"/>
                <a:sym typeface="Symbol" pitchFamily="18" charset="2"/>
              </a:rPr>
              <a:t></a:t>
            </a:r>
            <a:r>
              <a:rPr lang="en-US" sz="3200">
                <a:latin typeface="Times New Roman" pitchFamily="18" charset="0"/>
              </a:rPr>
              <a:t>     </a:t>
            </a:r>
            <a:r>
              <a:rPr lang="en-US" sz="3200">
                <a:latin typeface="Times New Roman" pitchFamily="18" charset="0"/>
                <a:sym typeface="Symbol" pitchFamily="18" charset="2"/>
              </a:rPr>
              <a:t>C</a:t>
            </a:r>
            <a:r>
              <a:rPr lang="en-US" sz="3200">
                <a:latin typeface="Times New Roman" pitchFamily="18" charset="0"/>
              </a:rPr>
              <a:t>     </a:t>
            </a:r>
            <a:r>
              <a:rPr lang="en-US" sz="3200">
                <a:latin typeface="Times New Roman" pitchFamily="18" charset="0"/>
                <a:sym typeface="Symbol" pitchFamily="18" charset="2"/>
              </a:rPr>
              <a:t></a:t>
            </a:r>
            <a:endParaRPr lang="en-US" sz="3200">
              <a:latin typeface="Times New Roman" pitchFamily="18" charset="0"/>
            </a:endParaRPr>
          </a:p>
        </p:txBody>
      </p:sp>
      <p:sp>
        <p:nvSpPr>
          <p:cNvPr id="9225" name="Line 11"/>
          <p:cNvSpPr>
            <a:spLocks noChangeShapeType="1"/>
          </p:cNvSpPr>
          <p:nvPr/>
        </p:nvSpPr>
        <p:spPr bwMode="auto">
          <a:xfrm>
            <a:off x="4267200" y="4051300"/>
            <a:ext cx="11430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
        <p:nvSpPr>
          <p:cNvPr id="9226" name="Text Box 12"/>
          <p:cNvSpPr txBox="1">
            <a:spLocks noChangeArrowheads="1"/>
          </p:cNvSpPr>
          <p:nvPr/>
        </p:nvSpPr>
        <p:spPr bwMode="auto">
          <a:xfrm>
            <a:off x="3886200" y="4800600"/>
            <a:ext cx="182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2800" dirty="0">
                <a:latin typeface="Times New Roman" pitchFamily="18" charset="0"/>
              </a:rPr>
              <a:t>  </a:t>
            </a:r>
            <a:r>
              <a:rPr lang="en-US" sz="3200" dirty="0">
                <a:latin typeface="Times New Roman" pitchFamily="18" charset="0"/>
              </a:rPr>
              <a:t>4</a:t>
            </a:r>
            <a:r>
              <a:rPr lang="en-US" sz="3200" dirty="0">
                <a:latin typeface="Times New Roman" pitchFamily="18" charset="0"/>
                <a:sym typeface="Symbol" pitchFamily="18" charset="2"/>
              </a:rPr>
              <a:t>f</a:t>
            </a:r>
            <a:r>
              <a:rPr lang="en-US" sz="3200" dirty="0">
                <a:latin typeface="Times New Roman" pitchFamily="18" charset="0"/>
              </a:rPr>
              <a:t>D  </a:t>
            </a:r>
            <a:endParaRPr lang="en-US" sz="3200" baseline="30000" dirty="0">
              <a:latin typeface="Times New Roman" pitchFamily="18" charset="0"/>
            </a:endParaRPr>
          </a:p>
          <a:p>
            <a:r>
              <a:rPr lang="en-US" sz="3200" dirty="0">
                <a:latin typeface="Times New Roman" pitchFamily="18" charset="0"/>
              </a:rPr>
              <a:t>     </a:t>
            </a:r>
            <a:r>
              <a:rPr lang="en-US" sz="3200" dirty="0">
                <a:latin typeface="Times New Roman" pitchFamily="18" charset="0"/>
                <a:sym typeface="Symbol" pitchFamily="18" charset="2"/>
              </a:rPr>
              <a:t>C</a:t>
            </a:r>
            <a:r>
              <a:rPr lang="en-US" sz="3200" dirty="0">
                <a:latin typeface="Times New Roman" pitchFamily="18" charset="0"/>
              </a:rPr>
              <a:t>    </a:t>
            </a:r>
          </a:p>
        </p:txBody>
      </p:sp>
      <p:sp>
        <p:nvSpPr>
          <p:cNvPr id="9227" name="Line 13"/>
          <p:cNvSpPr>
            <a:spLocks noChangeShapeType="1"/>
          </p:cNvSpPr>
          <p:nvPr/>
        </p:nvSpPr>
        <p:spPr bwMode="auto">
          <a:xfrm>
            <a:off x="3962400" y="5346700"/>
            <a:ext cx="12192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Tree>
    <p:extLst>
      <p:ext uri="{BB962C8B-B14F-4D97-AF65-F5344CB8AC3E}">
        <p14:creationId xmlns:p14="http://schemas.microsoft.com/office/powerpoint/2010/main" xmlns="" val="8449332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normAutofit fontScale="90000"/>
          </a:bodyPr>
          <a:lstStyle/>
          <a:p>
            <a:pPr eaLnBrk="1" hangingPunct="1"/>
            <a:r>
              <a:rPr lang="en-US" smtClean="0"/>
              <a:t>Free Space Loss (FSL)</a:t>
            </a:r>
          </a:p>
        </p:txBody>
      </p:sp>
      <p:sp>
        <p:nvSpPr>
          <p:cNvPr id="10243" name="Rectangle 3"/>
          <p:cNvSpPr>
            <a:spLocks noGrp="1" noChangeArrowheads="1"/>
          </p:cNvSpPr>
          <p:nvPr>
            <p:ph idx="1"/>
          </p:nvPr>
        </p:nvSpPr>
        <p:spPr/>
        <p:txBody>
          <a:bodyPr>
            <a:normAutofit/>
          </a:bodyPr>
          <a:lstStyle/>
          <a:p>
            <a:pPr eaLnBrk="1" hangingPunct="1">
              <a:buFont typeface="Wingdings" pitchFamily="2" charset="2"/>
              <a:buNone/>
            </a:pPr>
            <a:endParaRPr lang="en-US" sz="3000" dirty="0" smtClean="0">
              <a:cs typeface="Times New Roman" pitchFamily="18" charset="0"/>
            </a:endParaRPr>
          </a:p>
          <a:p>
            <a:pPr eaLnBrk="1" hangingPunct="1">
              <a:buFont typeface="Wingdings" pitchFamily="2" charset="2"/>
              <a:buNone/>
            </a:pPr>
            <a:r>
              <a:rPr lang="en-US" sz="3000" dirty="0" smtClean="0">
                <a:cs typeface="Times New Roman" pitchFamily="18" charset="0"/>
              </a:rPr>
              <a:t>FSL = 20 log (4</a:t>
            </a:r>
            <a:r>
              <a:rPr lang="en-US" sz="3000" dirty="0" smtClean="0">
                <a:latin typeface="Times New Roman" pitchFamily="18" charset="0"/>
                <a:cs typeface="Times New Roman" pitchFamily="18" charset="0"/>
                <a:sym typeface="Symbol" pitchFamily="18" charset="2"/>
              </a:rPr>
              <a:t></a:t>
            </a:r>
            <a:r>
              <a:rPr lang="en-US" sz="3000" dirty="0" smtClean="0">
                <a:cs typeface="Times New Roman" pitchFamily="18" charset="0"/>
              </a:rPr>
              <a:t>/C) + 20 log f + 20 log D</a:t>
            </a:r>
            <a:r>
              <a:rPr lang="en-US" sz="3000" dirty="0" smtClean="0"/>
              <a:t> </a:t>
            </a:r>
          </a:p>
          <a:p>
            <a:pPr eaLnBrk="1" hangingPunct="1">
              <a:buFont typeface="Wingdings" pitchFamily="2" charset="2"/>
              <a:buNone/>
            </a:pPr>
            <a:endParaRPr lang="en-US" sz="3000" dirty="0" smtClean="0"/>
          </a:p>
          <a:p>
            <a:pPr eaLnBrk="1" hangingPunct="1"/>
            <a:r>
              <a:rPr lang="en-US" sz="2600" dirty="0" smtClean="0"/>
              <a:t>When the frequency is given in MHz and distance in km,</a:t>
            </a:r>
          </a:p>
          <a:p>
            <a:pPr lvl="1"/>
            <a:r>
              <a:rPr lang="en-US" dirty="0" smtClean="0">
                <a:cs typeface="Times New Roman" pitchFamily="18" charset="0"/>
              </a:rPr>
              <a:t>FSL = 32.4 + 20 log f </a:t>
            </a:r>
            <a:r>
              <a:rPr lang="en-US" baseline="-30000" dirty="0" smtClean="0">
                <a:cs typeface="Times New Roman" pitchFamily="18" charset="0"/>
              </a:rPr>
              <a:t>(MHz)</a:t>
            </a:r>
            <a:r>
              <a:rPr lang="en-US" dirty="0" smtClean="0">
                <a:cs typeface="Times New Roman" pitchFamily="18" charset="0"/>
              </a:rPr>
              <a:t> + 20 log D </a:t>
            </a:r>
            <a:r>
              <a:rPr lang="en-US" baseline="-30000" dirty="0" smtClean="0">
                <a:cs typeface="Times New Roman" pitchFamily="18" charset="0"/>
              </a:rPr>
              <a:t>(km)</a:t>
            </a:r>
          </a:p>
          <a:p>
            <a:pPr eaLnBrk="1" hangingPunct="1">
              <a:buFont typeface="Wingdings" pitchFamily="2" charset="2"/>
              <a:buNone/>
            </a:pPr>
            <a:endParaRPr lang="en-US" sz="2600" baseline="-30000" dirty="0" smtClean="0">
              <a:cs typeface="Times New Roman" pitchFamily="18" charset="0"/>
            </a:endParaRPr>
          </a:p>
          <a:p>
            <a:pPr eaLnBrk="1" hangingPunct="1"/>
            <a:r>
              <a:rPr lang="en-US" sz="2600" dirty="0" smtClean="0"/>
              <a:t>When the frequency is given in MHz and distance in miles,</a:t>
            </a:r>
          </a:p>
          <a:p>
            <a:pPr lvl="1"/>
            <a:r>
              <a:rPr lang="en-US" dirty="0" smtClean="0">
                <a:cs typeface="Times New Roman" pitchFamily="18" charset="0"/>
              </a:rPr>
              <a:t>FSL =36.6 + 20 log f </a:t>
            </a:r>
            <a:r>
              <a:rPr lang="en-US" baseline="-30000" dirty="0" smtClean="0">
                <a:cs typeface="Times New Roman" pitchFamily="18" charset="0"/>
              </a:rPr>
              <a:t>(MHz)</a:t>
            </a:r>
            <a:r>
              <a:rPr lang="en-US" dirty="0" smtClean="0">
                <a:cs typeface="Times New Roman" pitchFamily="18" charset="0"/>
              </a:rPr>
              <a:t> + 20 log D </a:t>
            </a:r>
            <a:r>
              <a:rPr lang="en-US" baseline="-30000" dirty="0" smtClean="0">
                <a:cs typeface="Times New Roman" pitchFamily="18" charset="0"/>
              </a:rPr>
              <a:t>(mi)</a:t>
            </a:r>
          </a:p>
          <a:p>
            <a:pPr eaLnBrk="1" hangingPunct="1">
              <a:buFontTx/>
              <a:buNone/>
            </a:pPr>
            <a:endParaRPr lang="en-US" sz="2600" dirty="0" smtClean="0"/>
          </a:p>
        </p:txBody>
      </p:sp>
    </p:spTree>
    <p:extLst>
      <p:ext uri="{BB962C8B-B14F-4D97-AF65-F5344CB8AC3E}">
        <p14:creationId xmlns:p14="http://schemas.microsoft.com/office/powerpoint/2010/main" xmlns="" val="20392410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What is Microwave Communication</a:t>
            </a:r>
            <a:endParaRPr lang="en-PH" dirty="0"/>
          </a:p>
        </p:txBody>
      </p:sp>
      <p:sp>
        <p:nvSpPr>
          <p:cNvPr id="3" name="Content Placeholder 2"/>
          <p:cNvSpPr>
            <a:spLocks noGrp="1"/>
          </p:cNvSpPr>
          <p:nvPr>
            <p:ph idx="1"/>
          </p:nvPr>
        </p:nvSpPr>
        <p:spPr/>
        <p:txBody>
          <a:bodyPr/>
          <a:lstStyle/>
          <a:p>
            <a:r>
              <a:rPr lang="en-PH" dirty="0" smtClean="0"/>
              <a:t>A communication system that utilizes the radio frequency band spanning 2 to 60 GHz. As per IEEE, electromagnetic waves between 30 and 300 GHz are called </a:t>
            </a:r>
            <a:r>
              <a:rPr lang="en-PH" dirty="0" err="1" smtClean="0"/>
              <a:t>millimeter</a:t>
            </a:r>
            <a:r>
              <a:rPr lang="en-PH" dirty="0" smtClean="0"/>
              <a:t> waves (MMW) instead of microwaves as their wavelengths are about 1 to 10mm.</a:t>
            </a:r>
          </a:p>
          <a:p>
            <a:r>
              <a:rPr lang="en-PH" dirty="0" smtClean="0"/>
              <a:t>Small capacity systems generally employ the frequencies less than 3 GHz while medium and large capacity systems utilize frequencies ranging from 3 to 15 GHz. Frequencies &gt; 15 GHz are essentially used for short-haul transmission.</a:t>
            </a:r>
            <a:endParaRPr lang="en-PH" dirty="0"/>
          </a:p>
        </p:txBody>
      </p:sp>
      <p:sp>
        <p:nvSpPr>
          <p:cNvPr id="4" name="Date Placeholder 3"/>
          <p:cNvSpPr>
            <a:spLocks noGrp="1"/>
          </p:cNvSpPr>
          <p:nvPr>
            <p:ph type="dt" sz="half" idx="10"/>
          </p:nvPr>
        </p:nvSpPr>
        <p:spPr/>
        <p:txBody>
          <a:bodyPr/>
          <a:lstStyle/>
          <a:p>
            <a:pPr>
              <a:defRPr/>
            </a:pPr>
            <a:r>
              <a:rPr lang="fil-PH" smtClean="0"/>
              <a:t>Microwave Communication</a:t>
            </a:r>
            <a:endParaRPr lang="en-US"/>
          </a:p>
        </p:txBody>
      </p:sp>
      <p:sp>
        <p:nvSpPr>
          <p:cNvPr id="5" name="Slide Number Placeholder 4"/>
          <p:cNvSpPr>
            <a:spLocks noGrp="1"/>
          </p:cNvSpPr>
          <p:nvPr>
            <p:ph type="sldNum" sz="quarter" idx="12"/>
          </p:nvPr>
        </p:nvSpPr>
        <p:spPr/>
        <p:txBody>
          <a:bodyPr/>
          <a:lstStyle/>
          <a:p>
            <a:pPr>
              <a:defRPr/>
            </a:pPr>
            <a:fld id="{3CA5ABB2-28B7-4608-878C-51BF2101CA66}" type="slidenum">
              <a:rPr lang="en-US" smtClean="0"/>
              <a:pPr>
                <a:defRPr/>
              </a:pPr>
              <a:t>3</a:t>
            </a:fld>
            <a:endParaRPr lang="en-US"/>
          </a:p>
        </p:txBody>
      </p:sp>
      <p:sp>
        <p:nvSpPr>
          <p:cNvPr id="48" name="Slide Number Placeholder 45"/>
          <p:cNvSpPr txBox="1">
            <a:spLocks/>
          </p:cNvSpPr>
          <p:nvPr/>
        </p:nvSpPr>
        <p:spPr>
          <a:xfrm>
            <a:off x="8129016" y="5734050"/>
            <a:ext cx="609600" cy="521208"/>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2BBB5E19-F10A-4C2F-BF6F-11C513378A2E}" type="slidenum">
              <a:rPr kumimoji="0" lang="en-US" sz="1200" b="0" i="0" u="none" strike="noStrike" kern="1200" cap="none" spc="0" normalizeH="0" baseline="0" noProof="0" smtClean="0">
                <a:ln>
                  <a:noFill/>
                </a:ln>
                <a:solidFill>
                  <a:srgbClr val="FEFEFE"/>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FEFEFE"/>
              </a:solidFill>
              <a:effectLst/>
              <a:uLnTx/>
              <a:uFillTx/>
              <a:latin typeface="Arial" charset="0"/>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normAutofit fontScale="90000"/>
          </a:bodyPr>
          <a:lstStyle/>
          <a:p>
            <a:pPr eaLnBrk="1" hangingPunct="1"/>
            <a:r>
              <a:rPr lang="en-US" smtClean="0"/>
              <a:t>Free Space Loss (FSL)</a:t>
            </a:r>
          </a:p>
        </p:txBody>
      </p:sp>
      <p:sp>
        <p:nvSpPr>
          <p:cNvPr id="11267" name="Rectangle 3"/>
          <p:cNvSpPr>
            <a:spLocks noGrp="1" noChangeArrowheads="1"/>
          </p:cNvSpPr>
          <p:nvPr>
            <p:ph idx="1"/>
          </p:nvPr>
        </p:nvSpPr>
        <p:spPr/>
        <p:txBody>
          <a:bodyPr/>
          <a:lstStyle/>
          <a:p>
            <a:pPr eaLnBrk="1" hangingPunct="1">
              <a:buFontTx/>
              <a:buNone/>
            </a:pPr>
            <a:endParaRPr lang="en-US" sz="2800" dirty="0" smtClean="0"/>
          </a:p>
          <a:p>
            <a:pPr eaLnBrk="1" hangingPunct="1"/>
            <a:r>
              <a:rPr lang="en-US" sz="2800" dirty="0" smtClean="0"/>
              <a:t>When the frequency is given in GHz and distance in km,</a:t>
            </a:r>
          </a:p>
          <a:p>
            <a:pPr lvl="1"/>
            <a:r>
              <a:rPr lang="en-US" sz="2600" dirty="0" smtClean="0">
                <a:cs typeface="Times New Roman" pitchFamily="18" charset="0"/>
              </a:rPr>
              <a:t>FSL = 92.4 + 20 log f </a:t>
            </a:r>
            <a:r>
              <a:rPr lang="en-US" sz="2600" baseline="-30000" dirty="0" smtClean="0">
                <a:cs typeface="Times New Roman" pitchFamily="18" charset="0"/>
              </a:rPr>
              <a:t>(GHz)</a:t>
            </a:r>
            <a:r>
              <a:rPr lang="en-US" sz="2600" dirty="0" smtClean="0">
                <a:cs typeface="Times New Roman" pitchFamily="18" charset="0"/>
              </a:rPr>
              <a:t> + 20 log D </a:t>
            </a:r>
            <a:r>
              <a:rPr lang="en-US" sz="2600" baseline="-30000" dirty="0" smtClean="0">
                <a:cs typeface="Times New Roman" pitchFamily="18" charset="0"/>
              </a:rPr>
              <a:t>(km)</a:t>
            </a:r>
            <a:endParaRPr lang="en-US" sz="2600" dirty="0" smtClean="0">
              <a:cs typeface="Times New Roman" pitchFamily="18" charset="0"/>
            </a:endParaRPr>
          </a:p>
          <a:p>
            <a:pPr eaLnBrk="1" hangingPunct="1"/>
            <a:endParaRPr lang="en-US" sz="2800" dirty="0" smtClean="0"/>
          </a:p>
          <a:p>
            <a:pPr eaLnBrk="1" hangingPunct="1"/>
            <a:r>
              <a:rPr lang="en-US" sz="2800" dirty="0" smtClean="0"/>
              <a:t>When the frequency is given in GHz and distance in miles,</a:t>
            </a:r>
          </a:p>
          <a:p>
            <a:pPr lvl="1"/>
            <a:r>
              <a:rPr lang="en-US" sz="2600" dirty="0" smtClean="0">
                <a:cs typeface="Times New Roman" pitchFamily="18" charset="0"/>
              </a:rPr>
              <a:t>FSL = 96.6 + 20 log f </a:t>
            </a:r>
            <a:r>
              <a:rPr lang="en-US" sz="2600" baseline="-30000" dirty="0" smtClean="0">
                <a:cs typeface="Times New Roman" pitchFamily="18" charset="0"/>
              </a:rPr>
              <a:t>(GHz)</a:t>
            </a:r>
            <a:r>
              <a:rPr lang="en-US" sz="2600" dirty="0" smtClean="0">
                <a:cs typeface="Times New Roman" pitchFamily="18" charset="0"/>
              </a:rPr>
              <a:t> + 20 log D </a:t>
            </a:r>
            <a:r>
              <a:rPr lang="en-US" sz="2600" baseline="-30000" dirty="0" smtClean="0">
                <a:cs typeface="Times New Roman" pitchFamily="18" charset="0"/>
              </a:rPr>
              <a:t>(mi)</a:t>
            </a:r>
            <a:endParaRPr lang="en-US" sz="2600" dirty="0" smtClean="0">
              <a:cs typeface="Times New Roman" pitchFamily="18" charset="0"/>
            </a:endParaRPr>
          </a:p>
        </p:txBody>
      </p:sp>
    </p:spTree>
    <p:extLst>
      <p:ext uri="{BB962C8B-B14F-4D97-AF65-F5344CB8AC3E}">
        <p14:creationId xmlns:p14="http://schemas.microsoft.com/office/powerpoint/2010/main" xmlns="" val="36033859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29114" y="1299415"/>
            <a:ext cx="7698306" cy="529385"/>
          </a:xfrm>
        </p:spPr>
        <p:txBody>
          <a:bodyPr>
            <a:normAutofit fontScale="90000"/>
          </a:bodyPr>
          <a:lstStyle/>
          <a:p>
            <a:pPr eaLnBrk="1" hangingPunct="1"/>
            <a:r>
              <a:rPr lang="en-US" dirty="0" smtClean="0">
                <a:cs typeface="Times New Roman" pitchFamily="18" charset="0"/>
              </a:rPr>
              <a:t>5. Received Signal Level 	</a:t>
            </a:r>
            <a:br>
              <a:rPr lang="en-US" dirty="0" smtClean="0">
                <a:cs typeface="Times New Roman" pitchFamily="18" charset="0"/>
              </a:rPr>
            </a:br>
            <a:r>
              <a:rPr lang="en-US" dirty="0" smtClean="0">
                <a:cs typeface="Times New Roman" pitchFamily="18" charset="0"/>
              </a:rPr>
              <a:t>(RSL) – </a:t>
            </a:r>
            <a:r>
              <a:rPr lang="en-US" dirty="0" err="1" smtClean="0">
                <a:cs typeface="Times New Roman" pitchFamily="18" charset="0"/>
              </a:rPr>
              <a:t>unfaded</a:t>
            </a:r>
            <a:endParaRPr lang="en-US" dirty="0" smtClean="0">
              <a:cs typeface="Times New Roman" pitchFamily="18" charset="0"/>
            </a:endParaRPr>
          </a:p>
        </p:txBody>
      </p:sp>
      <p:sp>
        <p:nvSpPr>
          <p:cNvPr id="12291" name="Rectangle 3"/>
          <p:cNvSpPr>
            <a:spLocks noGrp="1" noChangeArrowheads="1"/>
          </p:cNvSpPr>
          <p:nvPr>
            <p:ph idx="1"/>
          </p:nvPr>
        </p:nvSpPr>
        <p:spPr>
          <a:xfrm>
            <a:off x="729115" y="2057400"/>
            <a:ext cx="7698306" cy="4419600"/>
          </a:xfrm>
        </p:spPr>
        <p:txBody>
          <a:bodyPr>
            <a:normAutofit fontScale="92500" lnSpcReduction="10000"/>
          </a:bodyPr>
          <a:lstStyle/>
          <a:p>
            <a:pPr eaLnBrk="1" hangingPunct="1">
              <a:buFont typeface="Wingdings" pitchFamily="2" charset="2"/>
              <a:buNone/>
            </a:pPr>
            <a:r>
              <a:rPr lang="en-US" sz="3000" dirty="0" smtClean="0">
                <a:cs typeface="Times New Roman" pitchFamily="18" charset="0"/>
              </a:rPr>
              <a:t>		RSL = IRL + G</a:t>
            </a:r>
            <a:r>
              <a:rPr lang="en-US" sz="3000" baseline="-30000" dirty="0" smtClean="0">
                <a:cs typeface="Times New Roman" pitchFamily="18" charset="0"/>
              </a:rPr>
              <a:t>ant</a:t>
            </a:r>
            <a:r>
              <a:rPr lang="en-US" sz="3000" dirty="0" smtClean="0">
                <a:cs typeface="Times New Roman" pitchFamily="18" charset="0"/>
              </a:rPr>
              <a:t> – TLL</a:t>
            </a:r>
          </a:p>
          <a:p>
            <a:pPr eaLnBrk="1" hangingPunct="1">
              <a:buFont typeface="Wingdings" pitchFamily="2" charset="2"/>
              <a:buNone/>
            </a:pPr>
            <a:endParaRPr lang="en-US" sz="3000" dirty="0" smtClean="0">
              <a:cs typeface="Times New Roman" pitchFamily="18" charset="0"/>
            </a:endParaRPr>
          </a:p>
          <a:p>
            <a:pPr eaLnBrk="1" hangingPunct="1">
              <a:buFont typeface="Wingdings" pitchFamily="2" charset="2"/>
              <a:buNone/>
            </a:pPr>
            <a:r>
              <a:rPr lang="en-US" sz="2800" dirty="0" smtClean="0">
                <a:cs typeface="Times New Roman" pitchFamily="18" charset="0"/>
              </a:rPr>
              <a:t>RSL = </a:t>
            </a:r>
            <a:r>
              <a:rPr lang="en-US" sz="2800" dirty="0" err="1" smtClean="0">
                <a:cs typeface="Times New Roman" pitchFamily="18" charset="0"/>
              </a:rPr>
              <a:t>P</a:t>
            </a:r>
            <a:r>
              <a:rPr lang="en-US" sz="2800" baseline="-30000" dirty="0" err="1" smtClean="0">
                <a:cs typeface="Times New Roman" pitchFamily="18" charset="0"/>
              </a:rPr>
              <a:t>t</a:t>
            </a:r>
            <a:r>
              <a:rPr lang="en-US" sz="2800" dirty="0" smtClean="0">
                <a:cs typeface="Times New Roman" pitchFamily="18" charset="0"/>
              </a:rPr>
              <a:t> + G</a:t>
            </a:r>
            <a:r>
              <a:rPr lang="en-US" sz="2800" baseline="-30000" dirty="0" smtClean="0">
                <a:cs typeface="Times New Roman" pitchFamily="18" charset="0"/>
              </a:rPr>
              <a:t>ant(</a:t>
            </a:r>
            <a:r>
              <a:rPr lang="en-US" sz="2800" baseline="-30000" dirty="0" err="1" smtClean="0">
                <a:cs typeface="Times New Roman" pitchFamily="18" charset="0"/>
              </a:rPr>
              <a:t>Tx</a:t>
            </a:r>
            <a:r>
              <a:rPr lang="en-US" sz="2800" baseline="-30000" dirty="0" smtClean="0">
                <a:cs typeface="Times New Roman" pitchFamily="18" charset="0"/>
              </a:rPr>
              <a:t>)</a:t>
            </a:r>
            <a:r>
              <a:rPr lang="en-US" sz="2800" dirty="0" smtClean="0">
                <a:cs typeface="Times New Roman" pitchFamily="18" charset="0"/>
              </a:rPr>
              <a:t> – TLL</a:t>
            </a:r>
            <a:r>
              <a:rPr lang="en-US" sz="2800" baseline="-30000" dirty="0" smtClean="0">
                <a:cs typeface="Times New Roman" pitchFamily="18" charset="0"/>
              </a:rPr>
              <a:t>(</a:t>
            </a:r>
            <a:r>
              <a:rPr lang="en-US" sz="2800" baseline="-30000" dirty="0" err="1" smtClean="0">
                <a:cs typeface="Times New Roman" pitchFamily="18" charset="0"/>
              </a:rPr>
              <a:t>Tx</a:t>
            </a:r>
            <a:r>
              <a:rPr lang="en-US" sz="2800" baseline="-30000" dirty="0" smtClean="0">
                <a:cs typeface="Times New Roman" pitchFamily="18" charset="0"/>
              </a:rPr>
              <a:t>)</a:t>
            </a:r>
            <a:r>
              <a:rPr lang="en-US" sz="2800" dirty="0" smtClean="0">
                <a:cs typeface="Times New Roman" pitchFamily="18" charset="0"/>
              </a:rPr>
              <a:t> – FSL + G</a:t>
            </a:r>
            <a:r>
              <a:rPr lang="en-US" sz="2800" baseline="-30000" dirty="0" smtClean="0">
                <a:cs typeface="Times New Roman" pitchFamily="18" charset="0"/>
              </a:rPr>
              <a:t>ant(Rx)</a:t>
            </a:r>
            <a:r>
              <a:rPr lang="en-US" sz="2800" dirty="0" smtClean="0">
                <a:cs typeface="Times New Roman" pitchFamily="18" charset="0"/>
              </a:rPr>
              <a:t> – TLL</a:t>
            </a:r>
            <a:r>
              <a:rPr lang="en-US" sz="2800" baseline="-30000" dirty="0" smtClean="0">
                <a:cs typeface="Times New Roman" pitchFamily="18" charset="0"/>
              </a:rPr>
              <a:t>(Rx)</a:t>
            </a:r>
            <a:endParaRPr lang="en-US" sz="2800" dirty="0" smtClean="0">
              <a:cs typeface="Times New Roman" pitchFamily="18" charset="0"/>
            </a:endParaRPr>
          </a:p>
          <a:p>
            <a:pPr eaLnBrk="1" hangingPunct="1">
              <a:buFont typeface="Wingdings" pitchFamily="2" charset="2"/>
              <a:buNone/>
            </a:pPr>
            <a:r>
              <a:rPr lang="en-US" sz="3000" dirty="0" smtClean="0">
                <a:cs typeface="Times New Roman" pitchFamily="18" charset="0"/>
              </a:rPr>
              <a:t>	</a:t>
            </a:r>
          </a:p>
          <a:p>
            <a:pPr eaLnBrk="1" hangingPunct="1">
              <a:buFont typeface="Wingdings" pitchFamily="2" charset="2"/>
              <a:buNone/>
            </a:pPr>
            <a:r>
              <a:rPr lang="en-US" sz="3000" dirty="0" smtClean="0">
                <a:cs typeface="Times New Roman" pitchFamily="18" charset="0"/>
              </a:rPr>
              <a:t>	where:</a:t>
            </a:r>
          </a:p>
          <a:p>
            <a:pPr eaLnBrk="1" hangingPunct="1">
              <a:buFont typeface="Wingdings" pitchFamily="2" charset="2"/>
              <a:buNone/>
            </a:pPr>
            <a:r>
              <a:rPr lang="en-US" sz="3000" dirty="0" smtClean="0">
                <a:cs typeface="Times New Roman" pitchFamily="18" charset="0"/>
              </a:rPr>
              <a:t>		IRL = in </a:t>
            </a:r>
            <a:r>
              <a:rPr lang="en-US" sz="3000" dirty="0" err="1" smtClean="0">
                <a:cs typeface="Times New Roman" pitchFamily="18" charset="0"/>
              </a:rPr>
              <a:t>dBm</a:t>
            </a:r>
            <a:endParaRPr lang="en-US" sz="3000" dirty="0" smtClean="0">
              <a:cs typeface="Times New Roman" pitchFamily="18" charset="0"/>
            </a:endParaRPr>
          </a:p>
          <a:p>
            <a:pPr eaLnBrk="1" hangingPunct="1">
              <a:buFont typeface="Wingdings" pitchFamily="2" charset="2"/>
              <a:buNone/>
            </a:pPr>
            <a:r>
              <a:rPr lang="en-US" sz="3000" dirty="0" smtClean="0">
                <a:cs typeface="Times New Roman" pitchFamily="18" charset="0"/>
              </a:rPr>
              <a:t>		G</a:t>
            </a:r>
            <a:r>
              <a:rPr lang="en-US" sz="3000" baseline="-30000" dirty="0" smtClean="0">
                <a:cs typeface="Times New Roman" pitchFamily="18" charset="0"/>
              </a:rPr>
              <a:t>ant(Rx)</a:t>
            </a:r>
            <a:r>
              <a:rPr lang="en-US" sz="3000" dirty="0" smtClean="0">
                <a:cs typeface="Times New Roman" pitchFamily="18" charset="0"/>
              </a:rPr>
              <a:t> = receive antenna gain (dB)</a:t>
            </a:r>
          </a:p>
          <a:p>
            <a:pPr eaLnBrk="1" hangingPunct="1">
              <a:buFont typeface="Wingdings" pitchFamily="2" charset="2"/>
              <a:buNone/>
            </a:pPr>
            <a:r>
              <a:rPr lang="en-US" sz="3000" dirty="0" smtClean="0">
                <a:cs typeface="Times New Roman" pitchFamily="18" charset="0"/>
              </a:rPr>
              <a:t>		TLL</a:t>
            </a:r>
            <a:r>
              <a:rPr lang="en-US" sz="3000" baseline="-30000" dirty="0" smtClean="0">
                <a:cs typeface="Times New Roman" pitchFamily="18" charset="0"/>
              </a:rPr>
              <a:t>(Rx)</a:t>
            </a:r>
            <a:r>
              <a:rPr lang="en-US" sz="3000" dirty="0" smtClean="0">
                <a:cs typeface="Times New Roman" pitchFamily="18" charset="0"/>
              </a:rPr>
              <a:t> = transmission line loss at 					receiver</a:t>
            </a:r>
          </a:p>
        </p:txBody>
      </p:sp>
    </p:spTree>
    <p:extLst>
      <p:ext uri="{BB962C8B-B14F-4D97-AF65-F5344CB8AC3E}">
        <p14:creationId xmlns:p14="http://schemas.microsoft.com/office/powerpoint/2010/main" xmlns="" val="1504689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6. Receiver Threshold (C/N)</a:t>
            </a:r>
            <a:endParaRPr lang="en-US" smtClean="0"/>
          </a:p>
        </p:txBody>
      </p:sp>
      <p:sp>
        <p:nvSpPr>
          <p:cNvPr id="13315" name="Rectangle 3"/>
          <p:cNvSpPr>
            <a:spLocks noGrp="1" noChangeArrowheads="1"/>
          </p:cNvSpPr>
          <p:nvPr>
            <p:ph idx="1"/>
          </p:nvPr>
        </p:nvSpPr>
        <p:spPr/>
        <p:txBody>
          <a:bodyPr/>
          <a:lstStyle/>
          <a:p>
            <a:pPr algn="just" eaLnBrk="1" hangingPunct="1">
              <a:lnSpc>
                <a:spcPct val="110000"/>
              </a:lnSpc>
              <a:buFont typeface="Wingdings" pitchFamily="2" charset="2"/>
              <a:buNone/>
            </a:pPr>
            <a:r>
              <a:rPr lang="en-US" smtClean="0">
                <a:cs typeface="Times New Roman" pitchFamily="18" charset="0"/>
              </a:rPr>
              <a:t>	the minimum wideband carrier power (C</a:t>
            </a:r>
            <a:r>
              <a:rPr lang="en-US" baseline="-30000" smtClean="0">
                <a:cs typeface="Times New Roman" pitchFamily="18" charset="0"/>
              </a:rPr>
              <a:t>min</a:t>
            </a:r>
            <a:r>
              <a:rPr lang="en-US" smtClean="0">
                <a:cs typeface="Times New Roman" pitchFamily="18" charset="0"/>
              </a:rPr>
              <a:t>) at the input to a receiver that will provide a usable baseband output; sometimes called receiver sensitivity</a:t>
            </a:r>
          </a:p>
          <a:p>
            <a:pPr eaLnBrk="1" hangingPunct="1"/>
            <a:endParaRPr lang="en-US" smtClean="0"/>
          </a:p>
        </p:txBody>
      </p:sp>
      <p:sp>
        <p:nvSpPr>
          <p:cNvPr id="6" name="Rectangle 3"/>
          <p:cNvSpPr txBox="1">
            <a:spLocks noChangeArrowheads="1"/>
          </p:cNvSpPr>
          <p:nvPr/>
        </p:nvSpPr>
        <p:spPr>
          <a:xfrm>
            <a:off x="838200" y="3315072"/>
            <a:ext cx="7772400" cy="2399928"/>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itchFamily="2" charset="2"/>
              <a:buNone/>
            </a:pPr>
            <a:endParaRPr lang="en-US" dirty="0" smtClean="0">
              <a:cs typeface="Times New Roman" pitchFamily="18" charset="0"/>
            </a:endParaRPr>
          </a:p>
          <a:p>
            <a:pPr>
              <a:buFont typeface="Wingdings" pitchFamily="2" charset="2"/>
              <a:buNone/>
            </a:pPr>
            <a:r>
              <a:rPr lang="en-US" dirty="0" smtClean="0">
                <a:cs typeface="Times New Roman" pitchFamily="18" charset="0"/>
              </a:rPr>
              <a:t>		C/N</a:t>
            </a:r>
            <a:r>
              <a:rPr lang="en-US" baseline="-30000" dirty="0" smtClean="0">
                <a:cs typeface="Times New Roman" pitchFamily="18" charset="0"/>
              </a:rPr>
              <a:t>(dB)</a:t>
            </a:r>
            <a:r>
              <a:rPr lang="en-US" dirty="0" smtClean="0">
                <a:cs typeface="Times New Roman" pitchFamily="18" charset="0"/>
              </a:rPr>
              <a:t> = RSL</a:t>
            </a:r>
            <a:r>
              <a:rPr lang="en-US" baseline="-30000" dirty="0" smtClean="0">
                <a:cs typeface="Times New Roman" pitchFamily="18" charset="0"/>
              </a:rPr>
              <a:t>(</a:t>
            </a:r>
            <a:r>
              <a:rPr lang="en-US" baseline="-30000" dirty="0" err="1" smtClean="0">
                <a:cs typeface="Times New Roman" pitchFamily="18" charset="0"/>
              </a:rPr>
              <a:t>dBm</a:t>
            </a:r>
            <a:r>
              <a:rPr lang="en-US" baseline="-30000" dirty="0" smtClean="0">
                <a:cs typeface="Times New Roman" pitchFamily="18" charset="0"/>
              </a:rPr>
              <a:t>)</a:t>
            </a:r>
            <a:r>
              <a:rPr lang="en-US" dirty="0" smtClean="0">
                <a:cs typeface="Times New Roman" pitchFamily="18" charset="0"/>
              </a:rPr>
              <a:t> - </a:t>
            </a:r>
            <a:r>
              <a:rPr lang="en-US" dirty="0" err="1" smtClean="0">
                <a:cs typeface="Times New Roman" pitchFamily="18" charset="0"/>
              </a:rPr>
              <a:t>Pn</a:t>
            </a:r>
            <a:r>
              <a:rPr lang="en-US" baseline="-30000" dirty="0" smtClean="0">
                <a:cs typeface="Times New Roman" pitchFamily="18" charset="0"/>
              </a:rPr>
              <a:t>(</a:t>
            </a:r>
            <a:r>
              <a:rPr lang="en-US" baseline="-30000" dirty="0" err="1" smtClean="0">
                <a:cs typeface="Times New Roman" pitchFamily="18" charset="0"/>
              </a:rPr>
              <a:t>dBm</a:t>
            </a:r>
            <a:r>
              <a:rPr lang="en-US" baseline="-30000" dirty="0" smtClean="0">
                <a:cs typeface="Times New Roman" pitchFamily="18" charset="0"/>
              </a:rPr>
              <a:t>)</a:t>
            </a:r>
            <a:endParaRPr lang="en-US" dirty="0" smtClean="0">
              <a:cs typeface="Times New Roman" pitchFamily="18" charset="0"/>
            </a:endParaRPr>
          </a:p>
          <a:p>
            <a:pPr>
              <a:buFont typeface="Wingdings" pitchFamily="2" charset="2"/>
              <a:buNone/>
            </a:pPr>
            <a:r>
              <a:rPr lang="en-US" dirty="0" smtClean="0">
                <a:cs typeface="Times New Roman" pitchFamily="18" charset="0"/>
              </a:rPr>
              <a:t>	</a:t>
            </a:r>
          </a:p>
          <a:p>
            <a:pPr>
              <a:buFont typeface="Wingdings" pitchFamily="2" charset="2"/>
              <a:buNone/>
            </a:pPr>
            <a:r>
              <a:rPr lang="en-US" dirty="0" smtClean="0">
                <a:cs typeface="Times New Roman" pitchFamily="18" charset="0"/>
              </a:rPr>
              <a:t>where:</a:t>
            </a:r>
          </a:p>
          <a:p>
            <a:pPr>
              <a:buFont typeface="Wingdings" pitchFamily="2" charset="2"/>
              <a:buNone/>
            </a:pPr>
            <a:r>
              <a:rPr lang="en-US" dirty="0" smtClean="0">
                <a:cs typeface="Times New Roman" pitchFamily="18" charset="0"/>
              </a:rPr>
              <a:t>		</a:t>
            </a:r>
            <a:r>
              <a:rPr lang="en-US" dirty="0" err="1" smtClean="0">
                <a:cs typeface="Times New Roman" pitchFamily="18" charset="0"/>
              </a:rPr>
              <a:t>Pn</a:t>
            </a:r>
            <a:r>
              <a:rPr lang="en-US" dirty="0" smtClean="0">
                <a:cs typeface="Times New Roman" pitchFamily="18" charset="0"/>
              </a:rPr>
              <a:t> = thermal noise threshold of the receiving 		system</a:t>
            </a:r>
          </a:p>
        </p:txBody>
      </p:sp>
    </p:spTree>
    <p:extLst>
      <p:ext uri="{BB962C8B-B14F-4D97-AF65-F5344CB8AC3E}">
        <p14:creationId xmlns:p14="http://schemas.microsoft.com/office/powerpoint/2010/main" xmlns="" val="36665334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7. Thermal Noise Threshold (Pn)</a:t>
            </a:r>
            <a:endParaRPr lang="en-US" smtClean="0"/>
          </a:p>
        </p:txBody>
      </p:sp>
      <p:sp>
        <p:nvSpPr>
          <p:cNvPr id="15363" name="Rectangle 3"/>
          <p:cNvSpPr>
            <a:spLocks noGrp="1" noChangeArrowheads="1"/>
          </p:cNvSpPr>
          <p:nvPr>
            <p:ph idx="1"/>
          </p:nvPr>
        </p:nvSpPr>
        <p:spPr/>
        <p:txBody>
          <a:bodyPr/>
          <a:lstStyle/>
          <a:p>
            <a:pPr eaLnBrk="1" hangingPunct="1">
              <a:buFont typeface="Wingdings" pitchFamily="2" charset="2"/>
              <a:buNone/>
            </a:pPr>
            <a:endParaRPr lang="en-US" dirty="0" smtClean="0">
              <a:cs typeface="Times New Roman" pitchFamily="18" charset="0"/>
            </a:endParaRPr>
          </a:p>
          <a:p>
            <a:pPr eaLnBrk="1" hangingPunct="1">
              <a:buFont typeface="Wingdings" pitchFamily="2" charset="2"/>
              <a:buNone/>
            </a:pPr>
            <a:r>
              <a:rPr lang="en-US" dirty="0" smtClean="0">
                <a:cs typeface="Times New Roman" pitchFamily="18" charset="0"/>
              </a:rPr>
              <a:t>		</a:t>
            </a:r>
            <a:r>
              <a:rPr lang="en-US" dirty="0" err="1" smtClean="0">
                <a:cs typeface="Times New Roman" pitchFamily="18" charset="0"/>
              </a:rPr>
              <a:t>Pn</a:t>
            </a:r>
            <a:r>
              <a:rPr lang="en-US" baseline="-25000" dirty="0" smtClean="0">
                <a:cs typeface="Times New Roman" pitchFamily="18" charset="0"/>
              </a:rPr>
              <a:t>(</a:t>
            </a:r>
            <a:r>
              <a:rPr lang="en-US" baseline="-25000" dirty="0" err="1" smtClean="0">
                <a:cs typeface="Times New Roman" pitchFamily="18" charset="0"/>
              </a:rPr>
              <a:t>db</a:t>
            </a:r>
            <a:r>
              <a:rPr lang="en-US" baseline="-25000" dirty="0" smtClean="0">
                <a:cs typeface="Times New Roman" pitchFamily="18" charset="0"/>
              </a:rPr>
              <a:t>)</a:t>
            </a:r>
            <a:r>
              <a:rPr lang="en-US" dirty="0" smtClean="0">
                <a:cs typeface="Times New Roman" pitchFamily="18" charset="0"/>
              </a:rPr>
              <a:t> = 174 + 10 log B + NF</a:t>
            </a:r>
          </a:p>
          <a:p>
            <a:pPr eaLnBrk="1" hangingPunct="1">
              <a:buFont typeface="Wingdings" pitchFamily="2" charset="2"/>
              <a:buNone/>
            </a:pPr>
            <a:r>
              <a:rPr lang="en-US" dirty="0" smtClean="0">
                <a:cs typeface="Times New Roman" pitchFamily="18" charset="0"/>
              </a:rPr>
              <a:t>	</a:t>
            </a:r>
          </a:p>
          <a:p>
            <a:pPr eaLnBrk="1" hangingPunct="1">
              <a:buFont typeface="Wingdings" pitchFamily="2" charset="2"/>
              <a:buNone/>
            </a:pPr>
            <a:r>
              <a:rPr lang="en-US" dirty="0" smtClean="0">
                <a:cs typeface="Times New Roman" pitchFamily="18" charset="0"/>
              </a:rPr>
              <a:t>where:</a:t>
            </a:r>
          </a:p>
          <a:p>
            <a:pPr eaLnBrk="1" hangingPunct="1">
              <a:buFont typeface="Wingdings" pitchFamily="2" charset="2"/>
              <a:buNone/>
            </a:pPr>
            <a:r>
              <a:rPr lang="en-US" dirty="0" smtClean="0">
                <a:cs typeface="Times New Roman" pitchFamily="18" charset="0"/>
              </a:rPr>
              <a:t>		NF = receiver noise figure</a:t>
            </a:r>
          </a:p>
          <a:p>
            <a:pPr eaLnBrk="1" hangingPunct="1">
              <a:buFont typeface="Wingdings" pitchFamily="2" charset="2"/>
              <a:buNone/>
            </a:pPr>
            <a:r>
              <a:rPr lang="en-US" dirty="0" smtClean="0">
                <a:cs typeface="Times New Roman" pitchFamily="18" charset="0"/>
              </a:rPr>
              <a:t>		B = Bandwidth (hertz)</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xmlns="" val="215232831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200" smtClean="0">
                <a:cs typeface="Times New Roman" pitchFamily="18" charset="0"/>
              </a:rPr>
              <a:t>8. Fade Margin (FM)</a:t>
            </a:r>
            <a:r>
              <a:rPr lang="en-US" smtClean="0"/>
              <a:t> </a:t>
            </a:r>
          </a:p>
        </p:txBody>
      </p:sp>
      <p:sp>
        <p:nvSpPr>
          <p:cNvPr id="16387" name="Rectangle 3"/>
          <p:cNvSpPr>
            <a:spLocks noGrp="1" noChangeArrowheads="1"/>
          </p:cNvSpPr>
          <p:nvPr>
            <p:ph idx="1"/>
          </p:nvPr>
        </p:nvSpPr>
        <p:spPr/>
        <p:txBody>
          <a:bodyPr/>
          <a:lstStyle/>
          <a:p>
            <a:pPr eaLnBrk="1" hangingPunct="1">
              <a:lnSpc>
                <a:spcPct val="110000"/>
              </a:lnSpc>
              <a:buFont typeface="Wingdings" pitchFamily="2" charset="2"/>
              <a:buNone/>
            </a:pPr>
            <a:r>
              <a:rPr lang="en-US" sz="2000" dirty="0" smtClean="0">
                <a:cs typeface="Times New Roman" pitchFamily="18" charset="0"/>
              </a:rPr>
              <a:t>	equation considers the non-ideal and less predictable characteristics of radio wave propagation such as </a:t>
            </a:r>
            <a:r>
              <a:rPr lang="en-US" sz="2000" i="1" dirty="0" smtClean="0">
                <a:cs typeface="Times New Roman" pitchFamily="18" charset="0"/>
              </a:rPr>
              <a:t>multi-path loss</a:t>
            </a:r>
            <a:r>
              <a:rPr lang="en-US" sz="2000" dirty="0" smtClean="0">
                <a:cs typeface="Times New Roman" pitchFamily="18" charset="0"/>
              </a:rPr>
              <a:t> and </a:t>
            </a:r>
            <a:r>
              <a:rPr lang="en-US" sz="2000" i="1" dirty="0" smtClean="0">
                <a:cs typeface="Times New Roman" pitchFamily="18" charset="0"/>
              </a:rPr>
              <a:t>terrain sensitivity</a:t>
            </a:r>
            <a:endParaRPr lang="en-US" sz="2000" dirty="0" smtClean="0">
              <a:cs typeface="Times New Roman" pitchFamily="18" charset="0"/>
            </a:endParaRPr>
          </a:p>
          <a:p>
            <a:pPr eaLnBrk="1" hangingPunct="1">
              <a:buFont typeface="Wingdings" pitchFamily="2" charset="2"/>
              <a:buNone/>
            </a:pPr>
            <a:endParaRPr lang="en-US" dirty="0" smtClean="0"/>
          </a:p>
        </p:txBody>
      </p:sp>
      <p:sp>
        <p:nvSpPr>
          <p:cNvPr id="5" name="Rectangle 2"/>
          <p:cNvSpPr txBox="1">
            <a:spLocks noChangeArrowheads="1"/>
          </p:cNvSpPr>
          <p:nvPr/>
        </p:nvSpPr>
        <p:spPr>
          <a:xfrm>
            <a:off x="838200" y="2776288"/>
            <a:ext cx="7698306" cy="347912"/>
          </a:xfrm>
          <a:prstGeom prst="rect">
            <a:avLst/>
          </a:prstGeom>
        </p:spPr>
        <p:txBody>
          <a:bodyPr vert="horz" lIns="91440" tIns="45720" rIns="91440" bIns="45720" rtlCol="0" anchor="b">
            <a:normAutofit fontScale="52500" lnSpcReduction="2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cs typeface="Times New Roman" pitchFamily="18" charset="0"/>
              </a:rPr>
              <a:t>Using Barnett-</a:t>
            </a:r>
            <a:r>
              <a:rPr lang="en-US" b="1" dirty="0" err="1" smtClean="0">
                <a:cs typeface="Times New Roman" pitchFamily="18" charset="0"/>
              </a:rPr>
              <a:t>Vignant</a:t>
            </a:r>
            <a:r>
              <a:rPr lang="en-US" b="1" dirty="0" smtClean="0">
                <a:cs typeface="Times New Roman" pitchFamily="18" charset="0"/>
              </a:rPr>
              <a:t> Equation:</a:t>
            </a:r>
            <a:r>
              <a:rPr lang="en-US" b="1" dirty="0" smtClean="0"/>
              <a:t> </a:t>
            </a:r>
          </a:p>
        </p:txBody>
      </p:sp>
      <p:sp>
        <p:nvSpPr>
          <p:cNvPr id="6" name="Rectangle 3"/>
          <p:cNvSpPr txBox="1">
            <a:spLocks noChangeArrowheads="1"/>
          </p:cNvSpPr>
          <p:nvPr/>
        </p:nvSpPr>
        <p:spPr>
          <a:xfrm>
            <a:off x="838201" y="3315072"/>
            <a:ext cx="7698306" cy="300952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buFont typeface="Wingdings" pitchFamily="2" charset="2"/>
              <a:buNone/>
            </a:pPr>
            <a:r>
              <a:rPr lang="en-US" sz="2000" dirty="0" smtClean="0">
                <a:cs typeface="Times New Roman" pitchFamily="18" charset="0"/>
              </a:rPr>
              <a:t>FM = RSL – Receiver Threshold Power Level</a:t>
            </a:r>
          </a:p>
          <a:p>
            <a:pPr>
              <a:buFont typeface="Wingdings" pitchFamily="2" charset="2"/>
              <a:buNone/>
            </a:pPr>
            <a:endParaRPr lang="en-US" sz="2000" dirty="0" smtClean="0">
              <a:cs typeface="Times New Roman" pitchFamily="18" charset="0"/>
            </a:endParaRPr>
          </a:p>
          <a:p>
            <a:pPr algn="ctr">
              <a:buFont typeface="Wingdings" pitchFamily="2" charset="2"/>
              <a:buNone/>
            </a:pPr>
            <a:r>
              <a:rPr lang="en-US" sz="2000" dirty="0" smtClean="0">
                <a:cs typeface="Times New Roman" pitchFamily="18" charset="0"/>
              </a:rPr>
              <a:t>FM = 30 log D + 10 log (6ABf) – 10 log (1 –R) – 70</a:t>
            </a:r>
          </a:p>
          <a:p>
            <a:pPr>
              <a:buFont typeface="Wingdings" pitchFamily="2" charset="2"/>
              <a:buNone/>
            </a:pPr>
            <a:r>
              <a:rPr lang="en-US" sz="2000" dirty="0" smtClean="0">
                <a:cs typeface="Times New Roman" pitchFamily="18" charset="0"/>
              </a:rPr>
              <a:t>	</a:t>
            </a:r>
          </a:p>
          <a:p>
            <a:pPr>
              <a:buFont typeface="Wingdings" pitchFamily="2" charset="2"/>
              <a:buNone/>
            </a:pPr>
            <a:r>
              <a:rPr lang="en-US" sz="2000" dirty="0" smtClean="0">
                <a:cs typeface="Times New Roman" pitchFamily="18" charset="0"/>
              </a:rPr>
              <a:t>where:</a:t>
            </a:r>
          </a:p>
          <a:p>
            <a:pPr>
              <a:buFont typeface="Wingdings" pitchFamily="2" charset="2"/>
              <a:buNone/>
            </a:pPr>
            <a:r>
              <a:rPr lang="en-US" sz="2000" dirty="0" smtClean="0">
                <a:cs typeface="Times New Roman" pitchFamily="18" charset="0"/>
              </a:rPr>
              <a:t>		30 log D = multi-path effect</a:t>
            </a:r>
          </a:p>
          <a:p>
            <a:pPr>
              <a:buFont typeface="Wingdings" pitchFamily="2" charset="2"/>
              <a:buNone/>
            </a:pPr>
            <a:r>
              <a:rPr lang="en-US" sz="2000" dirty="0" smtClean="0">
                <a:cs typeface="Times New Roman" pitchFamily="18" charset="0"/>
              </a:rPr>
              <a:t>		10 log (6ABf) = terrain sensitivity</a:t>
            </a:r>
          </a:p>
          <a:p>
            <a:pPr>
              <a:buFont typeface="Wingdings" pitchFamily="2" charset="2"/>
              <a:buNone/>
            </a:pPr>
            <a:r>
              <a:rPr lang="en-US" sz="2000" dirty="0" smtClean="0">
                <a:cs typeface="Times New Roman" pitchFamily="18" charset="0"/>
              </a:rPr>
              <a:t>		10 log (1 –R) = reliability objectiveness</a:t>
            </a:r>
          </a:p>
          <a:p>
            <a:pPr>
              <a:buFont typeface="Wingdings" pitchFamily="2" charset="2"/>
              <a:buNone/>
            </a:pPr>
            <a:endParaRPr lang="en-US" sz="2000" dirty="0" smtClean="0"/>
          </a:p>
        </p:txBody>
      </p:sp>
    </p:spTree>
    <p:extLst>
      <p:ext uri="{BB962C8B-B14F-4D97-AF65-F5344CB8AC3E}">
        <p14:creationId xmlns:p14="http://schemas.microsoft.com/office/powerpoint/2010/main" xmlns="" val="14851178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cs typeface="Times New Roman" pitchFamily="18" charset="0"/>
              </a:rPr>
              <a:t>Barnett-</a:t>
            </a:r>
            <a:r>
              <a:rPr lang="en-US" b="1" dirty="0" err="1">
                <a:cs typeface="Times New Roman" pitchFamily="18" charset="0"/>
              </a:rPr>
              <a:t>Vignant</a:t>
            </a:r>
            <a:r>
              <a:rPr lang="en-US" b="1" dirty="0">
                <a:cs typeface="Times New Roman" pitchFamily="18" charset="0"/>
              </a:rPr>
              <a:t> Equation</a:t>
            </a:r>
            <a:endParaRPr lang="fil-PH" dirty="0"/>
          </a:p>
        </p:txBody>
      </p:sp>
      <p:sp>
        <p:nvSpPr>
          <p:cNvPr id="18435" name="Rectangle 3"/>
          <p:cNvSpPr>
            <a:spLocks noGrp="1" noChangeArrowheads="1"/>
          </p:cNvSpPr>
          <p:nvPr>
            <p:ph sz="quarter" idx="13"/>
          </p:nvPr>
        </p:nvSpPr>
        <p:spPr>
          <a:xfrm>
            <a:off x="755576" y="1484784"/>
            <a:ext cx="3816424" cy="4536504"/>
          </a:xfrm>
        </p:spPr>
        <p:txBody>
          <a:bodyPr>
            <a:normAutofit lnSpcReduction="10000"/>
          </a:bodyPr>
          <a:lstStyle/>
          <a:p>
            <a:pPr eaLnBrk="1" hangingPunct="1">
              <a:lnSpc>
                <a:spcPct val="90000"/>
              </a:lnSpc>
              <a:buFont typeface="Wingdings" pitchFamily="2" charset="2"/>
              <a:buNone/>
            </a:pPr>
            <a:r>
              <a:rPr lang="en-US" dirty="0" smtClean="0">
                <a:cs typeface="Times New Roman" pitchFamily="18" charset="0"/>
              </a:rPr>
              <a:t>where:</a:t>
            </a:r>
          </a:p>
          <a:p>
            <a:pPr eaLnBrk="1" hangingPunct="1">
              <a:lnSpc>
                <a:spcPct val="90000"/>
              </a:lnSpc>
              <a:buFont typeface="Wingdings" pitchFamily="2" charset="2"/>
              <a:buNone/>
            </a:pPr>
            <a:r>
              <a:rPr lang="en-US" dirty="0" smtClean="0">
                <a:cs typeface="Times New Roman" pitchFamily="18" charset="0"/>
              </a:rPr>
              <a:t>	</a:t>
            </a:r>
            <a:r>
              <a:rPr lang="en-US" b="1" dirty="0" smtClean="0">
                <a:cs typeface="Times New Roman" pitchFamily="18" charset="0"/>
              </a:rPr>
              <a:t>FM</a:t>
            </a:r>
            <a:r>
              <a:rPr lang="en-US" dirty="0" smtClean="0">
                <a:cs typeface="Times New Roman" pitchFamily="18" charset="0"/>
              </a:rPr>
              <a:t> - Fade Margin</a:t>
            </a:r>
          </a:p>
          <a:p>
            <a:pPr eaLnBrk="1" hangingPunct="1">
              <a:lnSpc>
                <a:spcPct val="90000"/>
              </a:lnSpc>
              <a:buFont typeface="Wingdings" pitchFamily="2" charset="2"/>
              <a:buNone/>
            </a:pPr>
            <a:r>
              <a:rPr lang="en-US" dirty="0" smtClean="0">
                <a:cs typeface="Times New Roman" pitchFamily="18" charset="0"/>
              </a:rPr>
              <a:t>	</a:t>
            </a:r>
            <a:r>
              <a:rPr lang="en-US" b="1" dirty="0" smtClean="0">
                <a:cs typeface="Times New Roman" pitchFamily="18" charset="0"/>
              </a:rPr>
              <a:t>D </a:t>
            </a:r>
            <a:r>
              <a:rPr lang="en-US" dirty="0" smtClean="0">
                <a:cs typeface="Times New Roman" pitchFamily="18" charset="0"/>
              </a:rPr>
              <a:t>- Distance (km)</a:t>
            </a:r>
          </a:p>
          <a:p>
            <a:pPr eaLnBrk="1" hangingPunct="1">
              <a:lnSpc>
                <a:spcPct val="90000"/>
              </a:lnSpc>
              <a:buFont typeface="Wingdings" pitchFamily="2" charset="2"/>
              <a:buNone/>
            </a:pPr>
            <a:r>
              <a:rPr lang="en-US" dirty="0" smtClean="0">
                <a:cs typeface="Times New Roman" pitchFamily="18" charset="0"/>
              </a:rPr>
              <a:t>	</a:t>
            </a:r>
            <a:r>
              <a:rPr lang="en-US" b="1" dirty="0" smtClean="0">
                <a:cs typeface="Times New Roman" pitchFamily="18" charset="0"/>
              </a:rPr>
              <a:t>f</a:t>
            </a:r>
            <a:r>
              <a:rPr lang="en-US" dirty="0" smtClean="0">
                <a:cs typeface="Times New Roman" pitchFamily="18" charset="0"/>
              </a:rPr>
              <a:t> -  Frequency (GHz)</a:t>
            </a:r>
          </a:p>
          <a:p>
            <a:pPr eaLnBrk="1" hangingPunct="1">
              <a:lnSpc>
                <a:spcPct val="90000"/>
              </a:lnSpc>
              <a:buFont typeface="Wingdings" pitchFamily="2" charset="2"/>
              <a:buNone/>
            </a:pPr>
            <a:r>
              <a:rPr lang="en-US" dirty="0" smtClean="0">
                <a:cs typeface="Times New Roman" pitchFamily="18" charset="0"/>
              </a:rPr>
              <a:t>	</a:t>
            </a:r>
            <a:r>
              <a:rPr lang="en-US" b="1" dirty="0" smtClean="0">
                <a:cs typeface="Times New Roman" pitchFamily="18" charset="0"/>
              </a:rPr>
              <a:t>R</a:t>
            </a:r>
            <a:r>
              <a:rPr lang="en-US" dirty="0" smtClean="0">
                <a:cs typeface="Times New Roman" pitchFamily="18" charset="0"/>
              </a:rPr>
              <a:t> - Reliability </a:t>
            </a:r>
          </a:p>
          <a:p>
            <a:pPr eaLnBrk="1" hangingPunct="1">
              <a:lnSpc>
                <a:spcPct val="90000"/>
              </a:lnSpc>
              <a:buFont typeface="Wingdings" pitchFamily="2" charset="2"/>
              <a:buNone/>
            </a:pPr>
            <a:r>
              <a:rPr lang="en-US" dirty="0" smtClean="0">
                <a:cs typeface="Times New Roman" pitchFamily="18" charset="0"/>
              </a:rPr>
              <a:t>	</a:t>
            </a:r>
            <a:r>
              <a:rPr lang="en-US" b="1" dirty="0" smtClean="0">
                <a:cs typeface="Times New Roman" pitchFamily="18" charset="0"/>
              </a:rPr>
              <a:t>(1 – R) </a:t>
            </a:r>
            <a:r>
              <a:rPr lang="en-US" dirty="0" smtClean="0">
                <a:cs typeface="Times New Roman" pitchFamily="18" charset="0"/>
              </a:rPr>
              <a:t>– Reliability 	objective</a:t>
            </a:r>
          </a:p>
          <a:p>
            <a:pPr eaLnBrk="1" hangingPunct="1">
              <a:lnSpc>
                <a:spcPct val="90000"/>
              </a:lnSpc>
              <a:buFont typeface="Wingdings" pitchFamily="2" charset="2"/>
              <a:buNone/>
            </a:pPr>
            <a:r>
              <a:rPr lang="en-US" dirty="0" smtClean="0">
                <a:cs typeface="Times New Roman" pitchFamily="18" charset="0"/>
              </a:rPr>
              <a:t>	</a:t>
            </a:r>
            <a:r>
              <a:rPr lang="en-US" b="1" dirty="0" smtClean="0">
                <a:cs typeface="Times New Roman" pitchFamily="18" charset="0"/>
              </a:rPr>
              <a:t>A</a:t>
            </a:r>
            <a:r>
              <a:rPr lang="en-US" dirty="0" smtClean="0">
                <a:cs typeface="Times New Roman" pitchFamily="18" charset="0"/>
              </a:rPr>
              <a:t> – roughness factor</a:t>
            </a:r>
          </a:p>
          <a:p>
            <a:pPr eaLnBrk="1" hangingPunct="1">
              <a:lnSpc>
                <a:spcPct val="90000"/>
              </a:lnSpc>
              <a:buFont typeface="Wingdings" pitchFamily="2" charset="2"/>
              <a:buNone/>
            </a:pPr>
            <a:r>
              <a:rPr lang="en-US" dirty="0" smtClean="0">
                <a:cs typeface="Times New Roman" pitchFamily="18" charset="0"/>
              </a:rPr>
              <a:t>	</a:t>
            </a:r>
            <a:r>
              <a:rPr lang="en-US" b="1" dirty="0" smtClean="0">
                <a:cs typeface="Times New Roman" pitchFamily="18" charset="0"/>
              </a:rPr>
              <a:t>B</a:t>
            </a:r>
            <a:r>
              <a:rPr lang="en-US" dirty="0" smtClean="0">
                <a:cs typeface="Times New Roman" pitchFamily="18" charset="0"/>
              </a:rPr>
              <a:t> – factor to convert 	a worst month 	probability to an 	annual probability</a:t>
            </a:r>
          </a:p>
        </p:txBody>
      </p:sp>
      <p:sp>
        <p:nvSpPr>
          <p:cNvPr id="3" name="Content Placeholder 2"/>
          <p:cNvSpPr>
            <a:spLocks noGrp="1"/>
          </p:cNvSpPr>
          <p:nvPr>
            <p:ph sz="quarter" idx="14"/>
          </p:nvPr>
        </p:nvSpPr>
        <p:spPr>
          <a:xfrm>
            <a:off x="4572000" y="1484784"/>
            <a:ext cx="3888432" cy="4687416"/>
          </a:xfrm>
        </p:spPr>
        <p:txBody>
          <a:bodyPr>
            <a:normAutofit fontScale="77500" lnSpcReduction="20000"/>
          </a:bodyPr>
          <a:lstStyle/>
          <a:p>
            <a:pPr>
              <a:buNone/>
            </a:pPr>
            <a:r>
              <a:rPr lang="en-US" sz="2000" b="1" u="sng" dirty="0">
                <a:latin typeface="Times New Roman" pitchFamily="18" charset="0"/>
                <a:cs typeface="Times New Roman" pitchFamily="18" charset="0"/>
              </a:rPr>
              <a:t>A Values</a:t>
            </a:r>
          </a:p>
          <a:p>
            <a:pPr>
              <a:buNone/>
            </a:pPr>
            <a:endParaRPr lang="en-US" sz="2000" b="1" u="sng" dirty="0">
              <a:latin typeface="Times New Roman" pitchFamily="18" charset="0"/>
              <a:cs typeface="Times New Roman" pitchFamily="18" charset="0"/>
            </a:endParaRPr>
          </a:p>
          <a:p>
            <a:pPr>
              <a:buNone/>
            </a:pPr>
            <a:r>
              <a:rPr lang="en-US" sz="2000" dirty="0">
                <a:cs typeface="Times New Roman" pitchFamily="18" charset="0"/>
              </a:rPr>
              <a:t>	4</a:t>
            </a:r>
            <a:r>
              <a:rPr lang="en-US" sz="2000" dirty="0">
                <a:latin typeface="Times New Roman" pitchFamily="18" charset="0"/>
                <a:cs typeface="Times New Roman" pitchFamily="18" charset="0"/>
              </a:rPr>
              <a:t>	</a:t>
            </a:r>
            <a:r>
              <a:rPr lang="en-US" sz="2000" dirty="0" smtClean="0">
                <a:cs typeface="Times New Roman" pitchFamily="18" charset="0"/>
              </a:rPr>
              <a:t>smooth </a:t>
            </a:r>
            <a:r>
              <a:rPr lang="en-US" sz="2000" dirty="0">
                <a:cs typeface="Times New Roman" pitchFamily="18" charset="0"/>
              </a:rPr>
              <a:t>terrain, over </a:t>
            </a:r>
            <a:r>
              <a:rPr lang="en-US" sz="2000" dirty="0" smtClean="0">
                <a:cs typeface="Times New Roman" pitchFamily="18" charset="0"/>
              </a:rPr>
              <a:t>	water</a:t>
            </a:r>
            <a:r>
              <a:rPr lang="en-US" sz="2000" dirty="0">
                <a:cs typeface="Times New Roman" pitchFamily="18" charset="0"/>
              </a:rPr>
              <a:t>, or flat desert</a:t>
            </a:r>
          </a:p>
          <a:p>
            <a:pPr>
              <a:buNone/>
            </a:pPr>
            <a:r>
              <a:rPr lang="en-US" sz="2000" dirty="0">
                <a:cs typeface="Times New Roman" pitchFamily="18" charset="0"/>
              </a:rPr>
              <a:t>	</a:t>
            </a:r>
            <a:endParaRPr lang="en-US" sz="2000" dirty="0" smtClean="0">
              <a:cs typeface="Times New Roman" pitchFamily="18" charset="0"/>
            </a:endParaRPr>
          </a:p>
          <a:p>
            <a:pPr>
              <a:buNone/>
            </a:pPr>
            <a:r>
              <a:rPr lang="en-US" sz="2000" dirty="0">
                <a:cs typeface="Times New Roman" pitchFamily="18" charset="0"/>
              </a:rPr>
              <a:t>	</a:t>
            </a:r>
            <a:r>
              <a:rPr lang="en-US" sz="2000" dirty="0" smtClean="0">
                <a:cs typeface="Times New Roman" pitchFamily="18" charset="0"/>
              </a:rPr>
              <a:t>1</a:t>
            </a:r>
            <a:r>
              <a:rPr lang="en-US" sz="2000" dirty="0">
                <a:cs typeface="Times New Roman" pitchFamily="18" charset="0"/>
              </a:rPr>
              <a:t>	</a:t>
            </a:r>
            <a:r>
              <a:rPr lang="en-US" sz="2000" dirty="0" smtClean="0">
                <a:cs typeface="Times New Roman" pitchFamily="18" charset="0"/>
              </a:rPr>
              <a:t>average </a:t>
            </a:r>
            <a:r>
              <a:rPr lang="en-US" sz="2000" dirty="0">
                <a:cs typeface="Times New Roman" pitchFamily="18" charset="0"/>
              </a:rPr>
              <a:t>terrain</a:t>
            </a:r>
          </a:p>
          <a:p>
            <a:pPr>
              <a:buNone/>
            </a:pPr>
            <a:r>
              <a:rPr lang="en-US" sz="2000" dirty="0">
                <a:cs typeface="Times New Roman" pitchFamily="18" charset="0"/>
              </a:rPr>
              <a:t>	</a:t>
            </a:r>
            <a:endParaRPr lang="en-US" sz="2000" dirty="0" smtClean="0">
              <a:cs typeface="Times New Roman" pitchFamily="18" charset="0"/>
            </a:endParaRPr>
          </a:p>
          <a:p>
            <a:pPr>
              <a:buNone/>
            </a:pPr>
            <a:r>
              <a:rPr lang="en-US" sz="2000" dirty="0" smtClean="0">
                <a:cs typeface="Times New Roman" pitchFamily="18" charset="0"/>
              </a:rPr>
              <a:t>0.25</a:t>
            </a:r>
            <a:r>
              <a:rPr lang="en-US" sz="2000" dirty="0">
                <a:cs typeface="Times New Roman" pitchFamily="18" charset="0"/>
              </a:rPr>
              <a:t>	</a:t>
            </a:r>
            <a:r>
              <a:rPr lang="en-US" sz="2000" dirty="0" smtClean="0">
                <a:cs typeface="Times New Roman" pitchFamily="18" charset="0"/>
              </a:rPr>
              <a:t>mountains</a:t>
            </a:r>
            <a:r>
              <a:rPr lang="en-US" sz="2000" dirty="0">
                <a:cs typeface="Times New Roman" pitchFamily="18" charset="0"/>
              </a:rPr>
              <a:t>, very </a:t>
            </a:r>
            <a:r>
              <a:rPr lang="en-US" sz="2000" dirty="0" smtClean="0">
                <a:cs typeface="Times New Roman" pitchFamily="18" charset="0"/>
              </a:rPr>
              <a:t>	rough </a:t>
            </a:r>
            <a:r>
              <a:rPr lang="en-US" sz="2000" dirty="0">
                <a:cs typeface="Times New Roman" pitchFamily="18" charset="0"/>
              </a:rPr>
              <a:t>or </a:t>
            </a:r>
            <a:r>
              <a:rPr lang="en-US" sz="2000" dirty="0" smtClean="0">
                <a:cs typeface="Times New Roman" pitchFamily="18" charset="0"/>
              </a:rPr>
              <a:t>	very </a:t>
            </a:r>
            <a:r>
              <a:rPr lang="en-US" sz="2000" dirty="0">
                <a:cs typeface="Times New Roman" pitchFamily="18" charset="0"/>
              </a:rPr>
              <a:t>dry </a:t>
            </a:r>
            <a:r>
              <a:rPr lang="en-US" sz="2000" dirty="0" smtClean="0">
                <a:cs typeface="Times New Roman" pitchFamily="18" charset="0"/>
              </a:rPr>
              <a:t>	terrain</a:t>
            </a:r>
          </a:p>
          <a:p>
            <a:pPr>
              <a:lnSpc>
                <a:spcPct val="90000"/>
              </a:lnSpc>
              <a:buNone/>
            </a:pPr>
            <a:endParaRPr lang="en-US" sz="2000" b="1" u="sng" dirty="0" smtClean="0">
              <a:latin typeface="Times New Roman" pitchFamily="18" charset="0"/>
              <a:cs typeface="Times New Roman" pitchFamily="18" charset="0"/>
            </a:endParaRPr>
          </a:p>
          <a:p>
            <a:pPr>
              <a:lnSpc>
                <a:spcPct val="90000"/>
              </a:lnSpc>
              <a:buNone/>
            </a:pPr>
            <a:r>
              <a:rPr lang="en-US" sz="2000" b="1" u="sng" dirty="0" smtClean="0">
                <a:latin typeface="Times New Roman" pitchFamily="18" charset="0"/>
                <a:cs typeface="Times New Roman" pitchFamily="18" charset="0"/>
              </a:rPr>
              <a:t>B </a:t>
            </a:r>
            <a:r>
              <a:rPr lang="en-US" sz="2000" b="1" u="sng" dirty="0">
                <a:latin typeface="Times New Roman" pitchFamily="18" charset="0"/>
                <a:cs typeface="Times New Roman" pitchFamily="18" charset="0"/>
              </a:rPr>
              <a:t>Values</a:t>
            </a:r>
          </a:p>
          <a:p>
            <a:pPr>
              <a:lnSpc>
                <a:spcPct val="90000"/>
              </a:lnSpc>
              <a:buNone/>
            </a:pPr>
            <a:r>
              <a:rPr lang="en-US" sz="2000" dirty="0">
                <a:cs typeface="Times New Roman" pitchFamily="18" charset="0"/>
              </a:rPr>
              <a:t>	</a:t>
            </a:r>
          </a:p>
          <a:p>
            <a:pPr>
              <a:lnSpc>
                <a:spcPct val="90000"/>
              </a:lnSpc>
              <a:buNone/>
            </a:pPr>
            <a:r>
              <a:rPr lang="en-US" sz="2000" dirty="0">
                <a:cs typeface="Times New Roman" pitchFamily="18" charset="0"/>
              </a:rPr>
              <a:t>	0.5	</a:t>
            </a:r>
            <a:r>
              <a:rPr lang="en-US" sz="2000" dirty="0" smtClean="0">
                <a:cs typeface="Times New Roman" pitchFamily="18" charset="0"/>
              </a:rPr>
              <a:t>hot </a:t>
            </a:r>
            <a:r>
              <a:rPr lang="en-US" sz="2000" dirty="0">
                <a:cs typeface="Times New Roman" pitchFamily="18" charset="0"/>
              </a:rPr>
              <a:t>humid areas</a:t>
            </a:r>
          </a:p>
          <a:p>
            <a:pPr>
              <a:lnSpc>
                <a:spcPct val="90000"/>
              </a:lnSpc>
              <a:buNone/>
            </a:pPr>
            <a:endParaRPr lang="en-US" sz="2000" dirty="0" smtClean="0">
              <a:cs typeface="Times New Roman" pitchFamily="18" charset="0"/>
            </a:endParaRPr>
          </a:p>
          <a:p>
            <a:pPr>
              <a:lnSpc>
                <a:spcPct val="90000"/>
              </a:lnSpc>
              <a:buNone/>
            </a:pPr>
            <a:r>
              <a:rPr lang="en-US" sz="2000" dirty="0" smtClean="0">
                <a:cs typeface="Times New Roman" pitchFamily="18" charset="0"/>
              </a:rPr>
              <a:t>	0.25</a:t>
            </a:r>
            <a:r>
              <a:rPr lang="en-US" sz="2000" dirty="0">
                <a:latin typeface="Times New Roman" pitchFamily="18" charset="0"/>
                <a:cs typeface="Times New Roman" pitchFamily="18" charset="0"/>
              </a:rPr>
              <a:t>   </a:t>
            </a:r>
            <a:r>
              <a:rPr lang="en-US" sz="2000" dirty="0" smtClean="0">
                <a:cs typeface="Times New Roman" pitchFamily="18" charset="0"/>
              </a:rPr>
              <a:t>average </a:t>
            </a:r>
            <a:r>
              <a:rPr lang="en-US" sz="2000" dirty="0">
                <a:cs typeface="Times New Roman" pitchFamily="18" charset="0"/>
              </a:rPr>
              <a:t>inland areas, 		</a:t>
            </a:r>
            <a:r>
              <a:rPr lang="en-US" sz="2000" dirty="0" smtClean="0">
                <a:cs typeface="Times New Roman" pitchFamily="18" charset="0"/>
              </a:rPr>
              <a:t>normal</a:t>
            </a:r>
            <a:r>
              <a:rPr lang="en-US" sz="2000" dirty="0">
                <a:cs typeface="Times New Roman" pitchFamily="18" charset="0"/>
              </a:rPr>
              <a:t>, interior temperature 	</a:t>
            </a:r>
            <a:r>
              <a:rPr lang="en-US" sz="2000" dirty="0" smtClean="0">
                <a:cs typeface="Times New Roman" pitchFamily="18" charset="0"/>
              </a:rPr>
              <a:t>or </a:t>
            </a:r>
            <a:r>
              <a:rPr lang="en-US" sz="2000" dirty="0">
                <a:cs typeface="Times New Roman" pitchFamily="18" charset="0"/>
              </a:rPr>
              <a:t>sub-arctic areas</a:t>
            </a:r>
          </a:p>
          <a:p>
            <a:pPr>
              <a:lnSpc>
                <a:spcPct val="90000"/>
              </a:lnSpc>
              <a:buNone/>
            </a:pPr>
            <a:endParaRPr lang="en-US" sz="2000" dirty="0" smtClean="0">
              <a:cs typeface="Times New Roman" pitchFamily="18" charset="0"/>
            </a:endParaRPr>
          </a:p>
          <a:p>
            <a:pPr>
              <a:lnSpc>
                <a:spcPct val="90000"/>
              </a:lnSpc>
              <a:buNone/>
            </a:pPr>
            <a:r>
              <a:rPr lang="en-US" sz="2000" dirty="0">
                <a:cs typeface="Times New Roman" pitchFamily="18" charset="0"/>
              </a:rPr>
              <a:t>	0.125</a:t>
            </a:r>
            <a:r>
              <a:rPr lang="en-US" sz="2000" dirty="0">
                <a:latin typeface="Times New Roman" pitchFamily="18" charset="0"/>
                <a:cs typeface="Times New Roman" pitchFamily="18" charset="0"/>
              </a:rPr>
              <a:t> </a:t>
            </a:r>
            <a:r>
              <a:rPr lang="en-US" sz="2000" dirty="0" smtClean="0">
                <a:cs typeface="Times New Roman" pitchFamily="18" charset="0"/>
              </a:rPr>
              <a:t>mountainous </a:t>
            </a:r>
            <a:r>
              <a:rPr lang="en-US" sz="2000" dirty="0">
                <a:cs typeface="Times New Roman" pitchFamily="18" charset="0"/>
              </a:rPr>
              <a:t>or very dry but 	</a:t>
            </a:r>
            <a:r>
              <a:rPr lang="en-US" sz="2000" dirty="0" smtClean="0">
                <a:cs typeface="Times New Roman" pitchFamily="18" charset="0"/>
              </a:rPr>
              <a:t>non-reflective </a:t>
            </a:r>
            <a:r>
              <a:rPr lang="en-US" sz="2000" dirty="0">
                <a:cs typeface="Times New Roman" pitchFamily="18" charset="0"/>
              </a:rPr>
              <a:t>areas</a:t>
            </a:r>
          </a:p>
          <a:p>
            <a:pPr>
              <a:buNone/>
            </a:pPr>
            <a:endParaRPr lang="en-US" sz="2000" dirty="0">
              <a:cs typeface="Times New Roman" pitchFamily="18" charset="0"/>
            </a:endParaRPr>
          </a:p>
          <a:p>
            <a:endParaRPr lang="fil-PH" sz="2000" dirty="0"/>
          </a:p>
        </p:txBody>
      </p:sp>
    </p:spTree>
    <p:extLst>
      <p:ext uri="{BB962C8B-B14F-4D97-AF65-F5344CB8AC3E}">
        <p14:creationId xmlns:p14="http://schemas.microsoft.com/office/powerpoint/2010/main" xmlns="" val="10375198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System Gain</a:t>
            </a:r>
            <a:r>
              <a:rPr lang="en-US" smtClean="0"/>
              <a:t> </a:t>
            </a:r>
          </a:p>
        </p:txBody>
      </p:sp>
      <p:sp>
        <p:nvSpPr>
          <p:cNvPr id="21507" name="Rectangle 3"/>
          <p:cNvSpPr>
            <a:spLocks noGrp="1" noChangeArrowheads="1"/>
          </p:cNvSpPr>
          <p:nvPr>
            <p:ph idx="1"/>
          </p:nvPr>
        </p:nvSpPr>
        <p:spPr/>
        <p:txBody>
          <a:bodyPr>
            <a:normAutofit/>
          </a:bodyPr>
          <a:lstStyle/>
          <a:p>
            <a:pPr algn="just" eaLnBrk="1" hangingPunct="1">
              <a:buFont typeface="Wingdings" pitchFamily="2" charset="2"/>
              <a:buNone/>
            </a:pPr>
            <a:r>
              <a:rPr lang="en-US" sz="1800" dirty="0" smtClean="0">
                <a:cs typeface="Times New Roman" pitchFamily="18" charset="0"/>
              </a:rPr>
              <a:t>-</a:t>
            </a:r>
            <a:r>
              <a:rPr lang="en-US" sz="1800" dirty="0" smtClean="0">
                <a:latin typeface="Times New Roman" pitchFamily="18" charset="0"/>
                <a:cs typeface="Times New Roman" pitchFamily="18" charset="0"/>
              </a:rPr>
              <a:t> </a:t>
            </a:r>
            <a:r>
              <a:rPr lang="en-US" sz="1800" dirty="0" smtClean="0">
                <a:cs typeface="Times New Roman" pitchFamily="18" charset="0"/>
              </a:rPr>
              <a:t>It is the difference between the nominal output power of a transmitter and the minimum input power required by a receiver.</a:t>
            </a:r>
          </a:p>
          <a:p>
            <a:pPr algn="just" eaLnBrk="1" hangingPunct="1">
              <a:buFont typeface="Wingdings" pitchFamily="2" charset="2"/>
              <a:buNone/>
            </a:pPr>
            <a:r>
              <a:rPr lang="en-US" sz="1800" dirty="0" smtClean="0">
                <a:cs typeface="Times New Roman" pitchFamily="18" charset="0"/>
              </a:rPr>
              <a:t>-</a:t>
            </a:r>
            <a:r>
              <a:rPr lang="en-US" sz="1800" dirty="0" smtClean="0">
                <a:latin typeface="Times New Roman" pitchFamily="18" charset="0"/>
                <a:cs typeface="Times New Roman" pitchFamily="18" charset="0"/>
              </a:rPr>
              <a:t> </a:t>
            </a:r>
            <a:r>
              <a:rPr lang="en-US" sz="1800" dirty="0" smtClean="0">
                <a:cs typeface="Times New Roman" pitchFamily="18" charset="0"/>
              </a:rPr>
              <a:t>It must be greater than or equal to the sum of all gains and losses incurred by a signal as it propagates from a transmitter to a receiver.</a:t>
            </a:r>
          </a:p>
          <a:p>
            <a:pPr algn="just" eaLnBrk="1" hangingPunct="1">
              <a:buFont typeface="Wingdings" pitchFamily="2" charset="2"/>
              <a:buNone/>
            </a:pPr>
            <a:r>
              <a:rPr lang="en-US" sz="1800" dirty="0" smtClean="0">
                <a:cs typeface="Times New Roman" pitchFamily="18" charset="0"/>
              </a:rPr>
              <a:t>- 	It represents the net loss of a radio system.</a:t>
            </a:r>
            <a:endParaRPr lang="en-US" sz="1800" dirty="0" smtClean="0"/>
          </a:p>
        </p:txBody>
      </p:sp>
      <p:sp>
        <p:nvSpPr>
          <p:cNvPr id="4" name="Rectangle 3"/>
          <p:cNvSpPr txBox="1">
            <a:spLocks noChangeArrowheads="1"/>
          </p:cNvSpPr>
          <p:nvPr/>
        </p:nvSpPr>
        <p:spPr>
          <a:xfrm>
            <a:off x="881515" y="3657600"/>
            <a:ext cx="7698306" cy="2486891"/>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itchFamily="2" charset="2"/>
              <a:buNone/>
            </a:pPr>
            <a:r>
              <a:rPr lang="en-US" dirty="0" smtClean="0">
                <a:cs typeface="Times New Roman" pitchFamily="18" charset="0"/>
              </a:rPr>
              <a:t>		G</a:t>
            </a:r>
            <a:r>
              <a:rPr lang="en-US" baseline="-30000" dirty="0" smtClean="0">
                <a:cs typeface="Times New Roman" pitchFamily="18" charset="0"/>
              </a:rPr>
              <a:t>S</a:t>
            </a:r>
            <a:r>
              <a:rPr lang="en-US" dirty="0" smtClean="0">
                <a:cs typeface="Times New Roman" pitchFamily="18" charset="0"/>
              </a:rPr>
              <a:t> = </a:t>
            </a:r>
            <a:r>
              <a:rPr lang="en-US" dirty="0" err="1" smtClean="0">
                <a:cs typeface="Times New Roman" pitchFamily="18" charset="0"/>
              </a:rPr>
              <a:t>P</a:t>
            </a:r>
            <a:r>
              <a:rPr lang="en-US" baseline="-30000" dirty="0" err="1" smtClean="0">
                <a:cs typeface="Times New Roman" pitchFamily="18" charset="0"/>
              </a:rPr>
              <a:t>t</a:t>
            </a:r>
            <a:r>
              <a:rPr lang="en-US" dirty="0" smtClean="0">
                <a:cs typeface="Times New Roman" pitchFamily="18" charset="0"/>
              </a:rPr>
              <a:t> - </a:t>
            </a:r>
            <a:r>
              <a:rPr lang="en-US" dirty="0" err="1" smtClean="0">
                <a:cs typeface="Times New Roman" pitchFamily="18" charset="0"/>
              </a:rPr>
              <a:t>C</a:t>
            </a:r>
            <a:r>
              <a:rPr lang="en-US" baseline="-30000" dirty="0" err="1" smtClean="0">
                <a:cs typeface="Times New Roman" pitchFamily="18" charset="0"/>
              </a:rPr>
              <a:t>min</a:t>
            </a:r>
            <a:endParaRPr lang="en-US" dirty="0" smtClean="0">
              <a:cs typeface="Times New Roman" pitchFamily="18" charset="0"/>
            </a:endParaRPr>
          </a:p>
          <a:p>
            <a:pPr>
              <a:buFont typeface="Wingdings" pitchFamily="2" charset="2"/>
              <a:buNone/>
            </a:pPr>
            <a:r>
              <a:rPr lang="en-US" dirty="0" smtClean="0">
                <a:cs typeface="Times New Roman" pitchFamily="18" charset="0"/>
              </a:rPr>
              <a:t>		</a:t>
            </a:r>
            <a:r>
              <a:rPr lang="en-US" dirty="0" err="1" smtClean="0">
                <a:cs typeface="Times New Roman" pitchFamily="18" charset="0"/>
              </a:rPr>
              <a:t>P</a:t>
            </a:r>
            <a:r>
              <a:rPr lang="en-US" baseline="-30000" dirty="0" err="1" smtClean="0">
                <a:cs typeface="Times New Roman" pitchFamily="18" charset="0"/>
              </a:rPr>
              <a:t>t</a:t>
            </a:r>
            <a:r>
              <a:rPr lang="en-US" dirty="0" smtClean="0">
                <a:cs typeface="Times New Roman" pitchFamily="18" charset="0"/>
              </a:rPr>
              <a:t> - </a:t>
            </a:r>
            <a:r>
              <a:rPr lang="en-US" dirty="0" err="1" smtClean="0">
                <a:cs typeface="Times New Roman" pitchFamily="18" charset="0"/>
              </a:rPr>
              <a:t>C</a:t>
            </a:r>
            <a:r>
              <a:rPr lang="en-US" baseline="-30000" dirty="0" err="1" smtClean="0">
                <a:cs typeface="Times New Roman" pitchFamily="18" charset="0"/>
              </a:rPr>
              <a:t>min</a:t>
            </a:r>
            <a:r>
              <a:rPr lang="en-US" dirty="0" smtClean="0">
                <a:cs typeface="Times New Roman" pitchFamily="18" charset="0"/>
              </a:rPr>
              <a:t> </a:t>
            </a:r>
            <a:r>
              <a:rPr lang="en-US" u="sng" dirty="0" smtClean="0">
                <a:cs typeface="Times New Roman" pitchFamily="18" charset="0"/>
              </a:rPr>
              <a:t>&gt;</a:t>
            </a:r>
            <a:r>
              <a:rPr lang="en-US" baseline="-30000" dirty="0" smtClean="0">
                <a:cs typeface="Times New Roman" pitchFamily="18" charset="0"/>
              </a:rPr>
              <a:t> </a:t>
            </a:r>
            <a:r>
              <a:rPr lang="en-US" dirty="0" smtClean="0">
                <a:cs typeface="Times New Roman" pitchFamily="18" charset="0"/>
              </a:rPr>
              <a:t>Losses – Gains</a:t>
            </a:r>
          </a:p>
          <a:p>
            <a:pPr>
              <a:buFont typeface="Wingdings" pitchFamily="2" charset="2"/>
              <a:buNone/>
            </a:pPr>
            <a:endParaRPr lang="en-US" dirty="0" smtClean="0">
              <a:cs typeface="Times New Roman" pitchFamily="18" charset="0"/>
            </a:endParaRPr>
          </a:p>
          <a:p>
            <a:pPr>
              <a:buFont typeface="Wingdings" pitchFamily="2" charset="2"/>
              <a:buNone/>
            </a:pPr>
            <a:r>
              <a:rPr lang="en-US" dirty="0" smtClean="0">
                <a:cs typeface="Times New Roman" pitchFamily="18" charset="0"/>
              </a:rPr>
              <a:t>where:</a:t>
            </a:r>
          </a:p>
          <a:p>
            <a:pPr>
              <a:buFont typeface="Wingdings" pitchFamily="2" charset="2"/>
              <a:buNone/>
            </a:pPr>
            <a:r>
              <a:rPr lang="en-US" dirty="0" smtClean="0">
                <a:cs typeface="Times New Roman" pitchFamily="18" charset="0"/>
              </a:rPr>
              <a:t>		G</a:t>
            </a:r>
            <a:r>
              <a:rPr lang="en-US" baseline="-30000" dirty="0" smtClean="0">
                <a:cs typeface="Times New Roman" pitchFamily="18" charset="0"/>
              </a:rPr>
              <a:t>S 	</a:t>
            </a:r>
            <a:r>
              <a:rPr lang="en-US" dirty="0" smtClean="0">
                <a:cs typeface="Times New Roman" pitchFamily="18" charset="0"/>
              </a:rPr>
              <a:t>– System Gain (dB)</a:t>
            </a:r>
          </a:p>
          <a:p>
            <a:pPr>
              <a:buFont typeface="Wingdings" pitchFamily="2" charset="2"/>
              <a:buNone/>
            </a:pPr>
            <a:r>
              <a:rPr lang="en-US" dirty="0" smtClean="0">
                <a:cs typeface="Times New Roman" pitchFamily="18" charset="0"/>
              </a:rPr>
              <a:t>		</a:t>
            </a:r>
            <a:r>
              <a:rPr lang="en-US" dirty="0" err="1" smtClean="0">
                <a:cs typeface="Times New Roman" pitchFamily="18" charset="0"/>
              </a:rPr>
              <a:t>P</a:t>
            </a:r>
            <a:r>
              <a:rPr lang="en-US" baseline="-30000" dirty="0" err="1" smtClean="0">
                <a:cs typeface="Times New Roman" pitchFamily="18" charset="0"/>
              </a:rPr>
              <a:t>t</a:t>
            </a:r>
            <a:r>
              <a:rPr lang="en-US" baseline="-30000" dirty="0" smtClean="0">
                <a:cs typeface="Times New Roman" pitchFamily="18" charset="0"/>
              </a:rPr>
              <a:t>	</a:t>
            </a:r>
            <a:r>
              <a:rPr lang="en-US" dirty="0" smtClean="0">
                <a:cs typeface="Times New Roman" pitchFamily="18" charset="0"/>
              </a:rPr>
              <a:t>– transmitter output power (</a:t>
            </a:r>
            <a:r>
              <a:rPr lang="en-US" dirty="0" err="1" smtClean="0">
                <a:cs typeface="Times New Roman" pitchFamily="18" charset="0"/>
              </a:rPr>
              <a:t>dBm</a:t>
            </a:r>
            <a:r>
              <a:rPr lang="en-US" dirty="0" smtClean="0">
                <a:cs typeface="Times New Roman" pitchFamily="18" charset="0"/>
              </a:rPr>
              <a:t>)</a:t>
            </a:r>
          </a:p>
          <a:p>
            <a:pPr>
              <a:buFont typeface="Wingdings" pitchFamily="2" charset="2"/>
              <a:buNone/>
            </a:pPr>
            <a:r>
              <a:rPr lang="en-US" dirty="0" smtClean="0">
                <a:cs typeface="Times New Roman" pitchFamily="18" charset="0"/>
              </a:rPr>
              <a:t>		</a:t>
            </a:r>
            <a:r>
              <a:rPr lang="en-US" dirty="0" err="1" smtClean="0">
                <a:cs typeface="Times New Roman" pitchFamily="18" charset="0"/>
              </a:rPr>
              <a:t>C</a:t>
            </a:r>
            <a:r>
              <a:rPr lang="en-US" baseline="-30000" dirty="0" err="1" smtClean="0">
                <a:cs typeface="Times New Roman" pitchFamily="18" charset="0"/>
              </a:rPr>
              <a:t>min</a:t>
            </a:r>
            <a:r>
              <a:rPr lang="en-US" dirty="0" smtClean="0">
                <a:cs typeface="Times New Roman" pitchFamily="18" charset="0"/>
              </a:rPr>
              <a:t> 	– minimum receiver input power for a given 				quality 	objective (</a:t>
            </a:r>
            <a:r>
              <a:rPr lang="en-US" dirty="0" err="1" smtClean="0">
                <a:cs typeface="Times New Roman" pitchFamily="18" charset="0"/>
              </a:rPr>
              <a:t>dBm</a:t>
            </a:r>
            <a:r>
              <a:rPr lang="en-US" dirty="0" smtClean="0">
                <a:cs typeface="Times New Roman" pitchFamily="18" charset="0"/>
              </a:rPr>
              <a:t>)</a:t>
            </a:r>
          </a:p>
          <a:p>
            <a:pPr>
              <a:buFont typeface="Wingdings" pitchFamily="2" charset="2"/>
              <a:buNone/>
            </a:pPr>
            <a:endParaRPr lang="en-US" dirty="0" smtClean="0"/>
          </a:p>
        </p:txBody>
      </p:sp>
    </p:spTree>
    <p:extLst>
      <p:ext uri="{BB962C8B-B14F-4D97-AF65-F5344CB8AC3E}">
        <p14:creationId xmlns:p14="http://schemas.microsoft.com/office/powerpoint/2010/main" xmlns="" val="42629799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G</a:t>
            </a:r>
            <a:r>
              <a:rPr lang="en-US" baseline="-30000" smtClean="0">
                <a:cs typeface="Times New Roman" pitchFamily="18" charset="0"/>
              </a:rPr>
              <a:t>S</a:t>
            </a:r>
            <a:r>
              <a:rPr lang="en-US" smtClean="0">
                <a:cs typeface="Times New Roman" pitchFamily="18" charset="0"/>
              </a:rPr>
              <a:t> = FM + FSL + L</a:t>
            </a:r>
            <a:r>
              <a:rPr lang="en-US" baseline="-30000" smtClean="0">
                <a:cs typeface="Times New Roman" pitchFamily="18" charset="0"/>
              </a:rPr>
              <a:t>f</a:t>
            </a:r>
            <a:r>
              <a:rPr lang="en-US" smtClean="0">
                <a:cs typeface="Times New Roman" pitchFamily="18" charset="0"/>
              </a:rPr>
              <a:t> + L</a:t>
            </a:r>
            <a:r>
              <a:rPr lang="en-US" baseline="-30000" smtClean="0">
                <a:cs typeface="Times New Roman" pitchFamily="18" charset="0"/>
              </a:rPr>
              <a:t>b</a:t>
            </a:r>
            <a:r>
              <a:rPr lang="en-US" smtClean="0">
                <a:cs typeface="Times New Roman" pitchFamily="18" charset="0"/>
              </a:rPr>
              <a:t> – A</a:t>
            </a:r>
            <a:r>
              <a:rPr lang="en-US" baseline="-30000" smtClean="0">
                <a:cs typeface="Times New Roman" pitchFamily="18" charset="0"/>
              </a:rPr>
              <a:t>t</a:t>
            </a:r>
            <a:r>
              <a:rPr lang="en-US" smtClean="0">
                <a:cs typeface="Times New Roman" pitchFamily="18" charset="0"/>
              </a:rPr>
              <a:t> - A</a:t>
            </a:r>
            <a:r>
              <a:rPr lang="en-US" baseline="-30000" smtClean="0">
                <a:cs typeface="Times New Roman" pitchFamily="18" charset="0"/>
              </a:rPr>
              <a:t>r</a:t>
            </a:r>
            <a:endParaRPr lang="en-US" smtClean="0">
              <a:cs typeface="Times New Roman" pitchFamily="18" charset="0"/>
            </a:endParaRPr>
          </a:p>
        </p:txBody>
      </p:sp>
      <p:sp>
        <p:nvSpPr>
          <p:cNvPr id="23555" name="Rectangle 3"/>
          <p:cNvSpPr>
            <a:spLocks noGrp="1" noChangeArrowheads="1"/>
          </p:cNvSpPr>
          <p:nvPr>
            <p:ph idx="1"/>
          </p:nvPr>
        </p:nvSpPr>
        <p:spPr/>
        <p:txBody>
          <a:bodyPr>
            <a:normAutofit fontScale="92500"/>
          </a:bodyPr>
          <a:lstStyle/>
          <a:p>
            <a:pPr eaLnBrk="1" hangingPunct="1">
              <a:lnSpc>
                <a:spcPct val="90000"/>
              </a:lnSpc>
              <a:buFont typeface="Wingdings" pitchFamily="2" charset="2"/>
              <a:buNone/>
            </a:pPr>
            <a:r>
              <a:rPr lang="en-US" sz="2800" smtClean="0">
                <a:cs typeface="Times New Roman" pitchFamily="18" charset="0"/>
              </a:rPr>
              <a:t>Gains</a:t>
            </a:r>
          </a:p>
          <a:p>
            <a:pPr eaLnBrk="1" hangingPunct="1">
              <a:lnSpc>
                <a:spcPct val="90000"/>
              </a:lnSpc>
              <a:buFont typeface="Wingdings" pitchFamily="2" charset="2"/>
              <a:buNone/>
            </a:pPr>
            <a:r>
              <a:rPr lang="en-US" sz="2800" smtClean="0">
                <a:cs typeface="Times New Roman" pitchFamily="18" charset="0"/>
              </a:rPr>
              <a:t>		A</a:t>
            </a:r>
            <a:r>
              <a:rPr lang="en-US" sz="2800" baseline="-30000" smtClean="0">
                <a:cs typeface="Times New Roman" pitchFamily="18" charset="0"/>
              </a:rPr>
              <a:t>t</a:t>
            </a:r>
            <a:r>
              <a:rPr lang="en-US" sz="2800" smtClean="0">
                <a:cs typeface="Times New Roman" pitchFamily="18" charset="0"/>
              </a:rPr>
              <a:t> – transmit antenna gain (dB)</a:t>
            </a:r>
          </a:p>
          <a:p>
            <a:pPr eaLnBrk="1" hangingPunct="1">
              <a:lnSpc>
                <a:spcPct val="90000"/>
              </a:lnSpc>
              <a:buFont typeface="Wingdings" pitchFamily="2" charset="2"/>
              <a:buNone/>
            </a:pPr>
            <a:r>
              <a:rPr lang="en-US" sz="2800" smtClean="0">
                <a:cs typeface="Times New Roman" pitchFamily="18" charset="0"/>
              </a:rPr>
              <a:t>		A</a:t>
            </a:r>
            <a:r>
              <a:rPr lang="en-US" sz="2800" baseline="-30000" smtClean="0">
                <a:cs typeface="Times New Roman" pitchFamily="18" charset="0"/>
              </a:rPr>
              <a:t>r</a:t>
            </a:r>
            <a:r>
              <a:rPr lang="en-US" sz="2800" smtClean="0">
                <a:cs typeface="Times New Roman" pitchFamily="18" charset="0"/>
              </a:rPr>
              <a:t> – receive antenna gain (dB)</a:t>
            </a:r>
          </a:p>
          <a:p>
            <a:pPr eaLnBrk="1" hangingPunct="1">
              <a:lnSpc>
                <a:spcPct val="90000"/>
              </a:lnSpc>
              <a:buFont typeface="Wingdings" pitchFamily="2" charset="2"/>
              <a:buNone/>
            </a:pPr>
            <a:r>
              <a:rPr lang="en-US" sz="2800" smtClean="0">
                <a:cs typeface="Times New Roman" pitchFamily="18" charset="0"/>
              </a:rPr>
              <a:t>Losses</a:t>
            </a:r>
          </a:p>
          <a:p>
            <a:pPr eaLnBrk="1" hangingPunct="1">
              <a:lnSpc>
                <a:spcPct val="90000"/>
              </a:lnSpc>
              <a:buFont typeface="Wingdings" pitchFamily="2" charset="2"/>
              <a:buNone/>
            </a:pPr>
            <a:r>
              <a:rPr lang="en-US" sz="2800" smtClean="0">
                <a:cs typeface="Times New Roman" pitchFamily="18" charset="0"/>
              </a:rPr>
              <a:t>		FSL – free space path loss between 			antennas</a:t>
            </a:r>
          </a:p>
          <a:p>
            <a:pPr eaLnBrk="1" hangingPunct="1">
              <a:lnSpc>
                <a:spcPct val="90000"/>
              </a:lnSpc>
              <a:buFont typeface="Wingdings" pitchFamily="2" charset="2"/>
              <a:buNone/>
            </a:pPr>
            <a:r>
              <a:rPr lang="en-US" sz="2800" smtClean="0">
                <a:cs typeface="Times New Roman" pitchFamily="18" charset="0"/>
              </a:rPr>
              <a:t>		L</a:t>
            </a:r>
            <a:r>
              <a:rPr lang="en-US" sz="2800" baseline="-30000" smtClean="0">
                <a:cs typeface="Times New Roman" pitchFamily="18" charset="0"/>
              </a:rPr>
              <a:t>f</a:t>
            </a:r>
            <a:r>
              <a:rPr lang="en-US" sz="2800" smtClean="0">
                <a:cs typeface="Times New Roman" pitchFamily="18" charset="0"/>
              </a:rPr>
              <a:t> – waveguide feeder loss between 			distribution network and antenna</a:t>
            </a:r>
          </a:p>
          <a:p>
            <a:pPr eaLnBrk="1" hangingPunct="1">
              <a:lnSpc>
                <a:spcPct val="90000"/>
              </a:lnSpc>
              <a:buFont typeface="Wingdings" pitchFamily="2" charset="2"/>
              <a:buNone/>
            </a:pPr>
            <a:r>
              <a:rPr lang="en-US" sz="2800" smtClean="0">
                <a:cs typeface="Times New Roman" pitchFamily="18" charset="0"/>
              </a:rPr>
              <a:t>		L</a:t>
            </a:r>
            <a:r>
              <a:rPr lang="en-US" sz="2800" baseline="-30000" smtClean="0">
                <a:cs typeface="Times New Roman" pitchFamily="18" charset="0"/>
              </a:rPr>
              <a:t>b</a:t>
            </a:r>
            <a:r>
              <a:rPr lang="en-US" sz="2800" smtClean="0">
                <a:cs typeface="Times New Roman" pitchFamily="18" charset="0"/>
              </a:rPr>
              <a:t> – branching and coupling losses</a:t>
            </a:r>
          </a:p>
          <a:p>
            <a:pPr eaLnBrk="1" hangingPunct="1">
              <a:lnSpc>
                <a:spcPct val="90000"/>
              </a:lnSpc>
              <a:buFont typeface="Wingdings" pitchFamily="2" charset="2"/>
              <a:buNone/>
            </a:pPr>
            <a:r>
              <a:rPr lang="en-US" sz="2800" smtClean="0">
                <a:cs typeface="Times New Roman" pitchFamily="18" charset="0"/>
              </a:rPr>
              <a:t>		FM – Fade Margin for a given reliability 			objective</a:t>
            </a:r>
            <a:endParaRPr lang="en-US" sz="2800" smtClean="0"/>
          </a:p>
        </p:txBody>
      </p:sp>
    </p:spTree>
    <p:extLst>
      <p:ext uri="{BB962C8B-B14F-4D97-AF65-F5344CB8AC3E}">
        <p14:creationId xmlns:p14="http://schemas.microsoft.com/office/powerpoint/2010/main" xmlns="" val="31384141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mtClean="0">
                <a:cs typeface="Times New Roman" pitchFamily="18" charset="0"/>
              </a:rPr>
              <a:t>Sample Problems</a:t>
            </a:r>
            <a:r>
              <a:rPr lang="en-US" smtClean="0"/>
              <a:t> </a:t>
            </a:r>
          </a:p>
        </p:txBody>
      </p:sp>
      <p:sp>
        <p:nvSpPr>
          <p:cNvPr id="24579" name="Rectangle 3"/>
          <p:cNvSpPr>
            <a:spLocks noGrp="1" noChangeArrowheads="1"/>
          </p:cNvSpPr>
          <p:nvPr>
            <p:ph idx="1"/>
          </p:nvPr>
        </p:nvSpPr>
        <p:spPr/>
        <p:txBody>
          <a:bodyPr/>
          <a:lstStyle/>
          <a:p>
            <a:pPr algn="just" eaLnBrk="1" hangingPunct="1">
              <a:buFont typeface="Wingdings" pitchFamily="2" charset="2"/>
              <a:buNone/>
            </a:pPr>
            <a:r>
              <a:rPr lang="en-US" smtClean="0">
                <a:cs typeface="Times New Roman" pitchFamily="18" charset="0"/>
              </a:rPr>
              <a:t>1. For a carrier frequency of 6 GHz and a distance of 50 km, determine the free-space path loss.</a:t>
            </a:r>
          </a:p>
          <a:p>
            <a:pPr algn="just" eaLnBrk="1" hangingPunct="1">
              <a:buFont typeface="Wingdings" pitchFamily="2" charset="2"/>
              <a:buNone/>
            </a:pPr>
            <a:r>
              <a:rPr lang="en-US" smtClean="0">
                <a:cs typeface="Times New Roman" pitchFamily="18" charset="0"/>
              </a:rPr>
              <a:t>	</a:t>
            </a:r>
            <a:r>
              <a:rPr lang="en-US" sz="2000" smtClean="0">
                <a:cs typeface="Times New Roman" pitchFamily="18" charset="0"/>
              </a:rPr>
              <a:t>(Ans: FSL = 142 dB)</a:t>
            </a:r>
          </a:p>
          <a:p>
            <a:pPr eaLnBrk="1" hangingPunct="1">
              <a:buFont typeface="Wingdings" pitchFamily="2" charset="2"/>
              <a:buNone/>
            </a:pPr>
            <a:endParaRPr lang="en-US" sz="2000" smtClean="0"/>
          </a:p>
        </p:txBody>
      </p:sp>
    </p:spTree>
    <p:extLst>
      <p:ext uri="{BB962C8B-B14F-4D97-AF65-F5344CB8AC3E}">
        <p14:creationId xmlns:p14="http://schemas.microsoft.com/office/powerpoint/2010/main" xmlns="" val="13959043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normAutofit fontScale="90000"/>
          </a:bodyPr>
          <a:lstStyle/>
          <a:p>
            <a:pPr eaLnBrk="1" hangingPunct="1"/>
            <a:r>
              <a:rPr lang="fil-PH" dirty="0" smtClean="0"/>
              <a:t>Solution:</a:t>
            </a:r>
          </a:p>
        </p:txBody>
      </p:sp>
      <p:sp>
        <p:nvSpPr>
          <p:cNvPr id="25603" name="Rectangle 3"/>
          <p:cNvSpPr>
            <a:spLocks noGrp="1" noChangeArrowheads="1"/>
          </p:cNvSpPr>
          <p:nvPr>
            <p:ph idx="1"/>
          </p:nvPr>
        </p:nvSpPr>
        <p:spPr/>
        <p:txBody>
          <a:bodyPr/>
          <a:lstStyle/>
          <a:p>
            <a:pPr eaLnBrk="1" hangingPunct="1">
              <a:buFont typeface="Wingdings" pitchFamily="2" charset="2"/>
              <a:buNone/>
            </a:pPr>
            <a:r>
              <a:rPr lang="en-US" dirty="0" smtClean="0"/>
              <a:t>Given: 	f = 6 GHz</a:t>
            </a:r>
          </a:p>
          <a:p>
            <a:pPr eaLnBrk="1" hangingPunct="1">
              <a:buFont typeface="Wingdings" pitchFamily="2" charset="2"/>
              <a:buNone/>
            </a:pPr>
            <a:r>
              <a:rPr lang="en-US" dirty="0" smtClean="0"/>
              <a:t>			D = 50 km</a:t>
            </a:r>
          </a:p>
          <a:p>
            <a:pPr eaLnBrk="1" hangingPunct="1">
              <a:buFont typeface="Wingdings" pitchFamily="2" charset="2"/>
              <a:buNone/>
            </a:pPr>
            <a:r>
              <a:rPr lang="en-US" dirty="0" err="1" smtClean="0"/>
              <a:t>Req’d</a:t>
            </a:r>
            <a:r>
              <a:rPr lang="en-US" dirty="0" smtClean="0"/>
              <a:t>:	FSL</a:t>
            </a:r>
          </a:p>
          <a:p>
            <a:pPr eaLnBrk="1" hangingPunct="1">
              <a:buFont typeface="Wingdings" pitchFamily="2" charset="2"/>
              <a:buNone/>
            </a:pPr>
            <a:r>
              <a:rPr lang="en-US" dirty="0" err="1" smtClean="0"/>
              <a:t>Sol’n</a:t>
            </a:r>
            <a:r>
              <a:rPr lang="en-US" dirty="0" smtClean="0"/>
              <a:t>:</a:t>
            </a:r>
          </a:p>
          <a:p>
            <a:pPr eaLnBrk="1" hangingPunct="1">
              <a:buFont typeface="Wingdings" pitchFamily="2" charset="2"/>
              <a:buNone/>
            </a:pPr>
            <a:r>
              <a:rPr lang="en-US" dirty="0" smtClean="0"/>
              <a:t>		FSL 	= 20 log</a:t>
            </a:r>
          </a:p>
          <a:p>
            <a:pPr eaLnBrk="1" hangingPunct="1">
              <a:buFont typeface="Wingdings" pitchFamily="2" charset="2"/>
              <a:buNone/>
            </a:pPr>
            <a:r>
              <a:rPr lang="en-US" dirty="0" smtClean="0"/>
              <a:t> </a:t>
            </a:r>
          </a:p>
          <a:p>
            <a:pPr eaLnBrk="1" hangingPunct="1">
              <a:buFont typeface="Wingdings" pitchFamily="2" charset="2"/>
              <a:buNone/>
            </a:pPr>
            <a:r>
              <a:rPr lang="en-US" dirty="0" smtClean="0"/>
              <a:t>			= 20 log</a:t>
            </a:r>
          </a:p>
          <a:p>
            <a:pPr eaLnBrk="1" hangingPunct="1">
              <a:buFont typeface="Wingdings" pitchFamily="2" charset="2"/>
              <a:buNone/>
            </a:pPr>
            <a:endParaRPr lang="en-US" dirty="0" smtClean="0"/>
          </a:p>
          <a:p>
            <a:pPr eaLnBrk="1" hangingPunct="1">
              <a:buFont typeface="Wingdings" pitchFamily="2" charset="2"/>
              <a:buNone/>
            </a:pPr>
            <a:r>
              <a:rPr lang="en-US" dirty="0" smtClean="0"/>
              <a:t>		</a:t>
            </a:r>
            <a:r>
              <a:rPr lang="en-US" b="1" dirty="0" smtClean="0"/>
              <a:t>FSL = 142 dB</a:t>
            </a:r>
            <a:r>
              <a:rPr lang="en-US" dirty="0" smtClean="0"/>
              <a:t> </a:t>
            </a:r>
          </a:p>
        </p:txBody>
      </p:sp>
      <p:sp>
        <p:nvSpPr>
          <p:cNvPr id="25604" name="Text Box 4"/>
          <p:cNvSpPr txBox="1">
            <a:spLocks noChangeArrowheads="1"/>
          </p:cNvSpPr>
          <p:nvPr/>
        </p:nvSpPr>
        <p:spPr bwMode="auto">
          <a:xfrm>
            <a:off x="3860800" y="2819400"/>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2800" dirty="0">
                <a:latin typeface="Times New Roman" pitchFamily="18" charset="0"/>
              </a:rPr>
              <a:t>  </a:t>
            </a:r>
            <a:r>
              <a:rPr lang="en-US" sz="3200" dirty="0">
                <a:latin typeface="Times New Roman" pitchFamily="18" charset="0"/>
              </a:rPr>
              <a:t>4</a:t>
            </a:r>
            <a:r>
              <a:rPr lang="en-US" sz="3200" dirty="0">
                <a:latin typeface="Times New Roman" pitchFamily="18" charset="0"/>
                <a:sym typeface="Symbol" pitchFamily="18" charset="2"/>
              </a:rPr>
              <a:t>f</a:t>
            </a:r>
            <a:r>
              <a:rPr lang="en-US" sz="3200" dirty="0">
                <a:latin typeface="Times New Roman" pitchFamily="18" charset="0"/>
              </a:rPr>
              <a:t>D  </a:t>
            </a:r>
            <a:endParaRPr lang="en-US" sz="3200" baseline="30000" dirty="0">
              <a:latin typeface="Times New Roman" pitchFamily="18" charset="0"/>
            </a:endParaRPr>
          </a:p>
          <a:p>
            <a:r>
              <a:rPr lang="en-US" sz="3200" dirty="0">
                <a:latin typeface="Times New Roman" pitchFamily="18" charset="0"/>
              </a:rPr>
              <a:t>     </a:t>
            </a:r>
            <a:r>
              <a:rPr lang="en-US" sz="3200" dirty="0">
                <a:latin typeface="Times New Roman" pitchFamily="18" charset="0"/>
                <a:sym typeface="Symbol" pitchFamily="18" charset="2"/>
              </a:rPr>
              <a:t>C</a:t>
            </a:r>
            <a:r>
              <a:rPr lang="en-US" sz="2800" dirty="0">
                <a:latin typeface="Times New Roman" pitchFamily="18" charset="0"/>
              </a:rPr>
              <a:t>    </a:t>
            </a:r>
          </a:p>
        </p:txBody>
      </p:sp>
      <p:sp>
        <p:nvSpPr>
          <p:cNvPr id="25605" name="Line 5"/>
          <p:cNvSpPr>
            <a:spLocks noChangeShapeType="1"/>
          </p:cNvSpPr>
          <p:nvPr/>
        </p:nvSpPr>
        <p:spPr bwMode="auto">
          <a:xfrm>
            <a:off x="4089400" y="3390900"/>
            <a:ext cx="9144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
        <p:nvSpPr>
          <p:cNvPr id="25606" name="Text Box 6"/>
          <p:cNvSpPr txBox="1">
            <a:spLocks noChangeArrowheads="1"/>
          </p:cNvSpPr>
          <p:nvPr/>
        </p:nvSpPr>
        <p:spPr bwMode="auto">
          <a:xfrm>
            <a:off x="3860800" y="3886200"/>
            <a:ext cx="396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2800" dirty="0">
                <a:latin typeface="Times New Roman" pitchFamily="18" charset="0"/>
              </a:rPr>
              <a:t>  </a:t>
            </a:r>
            <a:r>
              <a:rPr lang="en-US" sz="3200" dirty="0">
                <a:latin typeface="Times New Roman" pitchFamily="18" charset="0"/>
              </a:rPr>
              <a:t>4</a:t>
            </a:r>
            <a:r>
              <a:rPr lang="en-US" sz="3200" dirty="0">
                <a:latin typeface="Times New Roman" pitchFamily="18" charset="0"/>
                <a:sym typeface="Symbol" pitchFamily="18" charset="2"/>
              </a:rPr>
              <a:t>(6 x 10</a:t>
            </a:r>
            <a:r>
              <a:rPr lang="en-US" sz="3200" baseline="30000" dirty="0">
                <a:latin typeface="Times New Roman" pitchFamily="18" charset="0"/>
                <a:sym typeface="Symbol" pitchFamily="18" charset="2"/>
              </a:rPr>
              <a:t>9</a:t>
            </a:r>
            <a:r>
              <a:rPr lang="en-US" sz="3200" dirty="0">
                <a:latin typeface="Times New Roman" pitchFamily="18" charset="0"/>
                <a:sym typeface="Symbol" pitchFamily="18" charset="2"/>
              </a:rPr>
              <a:t>)(50 x 10</a:t>
            </a:r>
            <a:r>
              <a:rPr lang="en-US" sz="3200" baseline="30000" dirty="0">
                <a:latin typeface="Times New Roman" pitchFamily="18" charset="0"/>
                <a:sym typeface="Symbol" pitchFamily="18" charset="2"/>
              </a:rPr>
              <a:t>3</a:t>
            </a:r>
            <a:r>
              <a:rPr lang="en-US" sz="3200" dirty="0">
                <a:latin typeface="Times New Roman" pitchFamily="18" charset="0"/>
                <a:sym typeface="Symbol" pitchFamily="18" charset="2"/>
              </a:rPr>
              <a:t>)</a:t>
            </a:r>
            <a:endParaRPr lang="en-US" sz="3200" baseline="30000" dirty="0">
              <a:latin typeface="Times New Roman" pitchFamily="18" charset="0"/>
            </a:endParaRPr>
          </a:p>
          <a:p>
            <a:r>
              <a:rPr lang="en-US" sz="3200" dirty="0">
                <a:latin typeface="Times New Roman" pitchFamily="18" charset="0"/>
              </a:rPr>
              <a:t>             </a:t>
            </a:r>
            <a:r>
              <a:rPr lang="en-US" sz="3200" dirty="0">
                <a:latin typeface="Times New Roman" pitchFamily="18" charset="0"/>
                <a:sym typeface="Symbol" pitchFamily="18" charset="2"/>
              </a:rPr>
              <a:t>3 x 10</a:t>
            </a:r>
            <a:r>
              <a:rPr lang="en-US" sz="3200" baseline="30000" dirty="0">
                <a:latin typeface="Times New Roman" pitchFamily="18" charset="0"/>
                <a:sym typeface="Symbol" pitchFamily="18" charset="2"/>
              </a:rPr>
              <a:t>8</a:t>
            </a:r>
            <a:r>
              <a:rPr lang="en-US" sz="2800" dirty="0">
                <a:latin typeface="Times New Roman" pitchFamily="18" charset="0"/>
              </a:rPr>
              <a:t> </a:t>
            </a:r>
          </a:p>
        </p:txBody>
      </p:sp>
      <p:sp>
        <p:nvSpPr>
          <p:cNvPr id="25607" name="Line 7"/>
          <p:cNvSpPr>
            <a:spLocks noChangeShapeType="1"/>
          </p:cNvSpPr>
          <p:nvPr/>
        </p:nvSpPr>
        <p:spPr bwMode="auto">
          <a:xfrm>
            <a:off x="3987800" y="4457700"/>
            <a:ext cx="37338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Tree>
    <p:extLst>
      <p:ext uri="{BB962C8B-B14F-4D97-AF65-F5344CB8AC3E}">
        <p14:creationId xmlns:p14="http://schemas.microsoft.com/office/powerpoint/2010/main" xmlns="" val="30919087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Microwave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Nature</a:t>
            </a:r>
          </a:p>
          <a:p>
            <a:pPr lvl="1"/>
            <a:r>
              <a:rPr lang="en-US" dirty="0" smtClean="0"/>
              <a:t>Analog</a:t>
            </a:r>
          </a:p>
          <a:p>
            <a:pPr lvl="1"/>
            <a:r>
              <a:rPr lang="en-US" dirty="0" smtClean="0"/>
              <a:t>Digital</a:t>
            </a:r>
          </a:p>
          <a:p>
            <a:r>
              <a:rPr lang="en-US" dirty="0" smtClean="0"/>
              <a:t>Distance / Frequency</a:t>
            </a:r>
          </a:p>
          <a:p>
            <a:pPr lvl="1"/>
            <a:r>
              <a:rPr lang="en-US" dirty="0" smtClean="0"/>
              <a:t>Short Haul</a:t>
            </a:r>
          </a:p>
          <a:p>
            <a:pPr lvl="2"/>
            <a:r>
              <a:rPr lang="en-US" dirty="0" smtClean="0"/>
              <a:t>used for short distance microwave transmission usually at lower capacity ranging from 64 kbps up to 2Mbps</a:t>
            </a:r>
          </a:p>
          <a:p>
            <a:pPr lvl="1"/>
            <a:r>
              <a:rPr lang="en-US" dirty="0" smtClean="0"/>
              <a:t>Medium Haul</a:t>
            </a:r>
          </a:p>
          <a:p>
            <a:pPr lvl="1"/>
            <a:r>
              <a:rPr lang="en-US" dirty="0" smtClean="0"/>
              <a:t>Long Haul</a:t>
            </a:r>
          </a:p>
          <a:p>
            <a:pPr lvl="2"/>
            <a:r>
              <a:rPr lang="en-US" dirty="0" smtClean="0"/>
              <a:t>used for long distance/multi-hop microwave transmission. Used for backbone route applications at 34 Mbps to 620 Mbps capacity</a:t>
            </a:r>
          </a:p>
          <a:p>
            <a:r>
              <a:rPr lang="en-US" dirty="0" smtClean="0"/>
              <a:t>Capacity / Bandwidth</a:t>
            </a:r>
          </a:p>
          <a:p>
            <a:pPr lvl="1"/>
            <a:r>
              <a:rPr lang="en-US" dirty="0" smtClean="0"/>
              <a:t>Light (Narrow Band)</a:t>
            </a:r>
          </a:p>
          <a:p>
            <a:pPr lvl="1"/>
            <a:r>
              <a:rPr lang="en-US" dirty="0" smtClean="0"/>
              <a:t>Medium (Narrow Band)</a:t>
            </a:r>
          </a:p>
          <a:p>
            <a:pPr lvl="1"/>
            <a:r>
              <a:rPr lang="en-US" dirty="0" smtClean="0"/>
              <a:t>Large (Wide Band)</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4</a:t>
            </a:fld>
            <a:endParaRPr kumimoji="0" lang="en-US" dirty="0"/>
          </a:p>
        </p:txBody>
      </p:sp>
    </p:spTree>
    <p:extLst>
      <p:ext uri="{BB962C8B-B14F-4D97-AF65-F5344CB8AC3E}">
        <p14:creationId xmlns:p14="http://schemas.microsoft.com/office/powerpoint/2010/main" xmlns="" val="34382441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normAutofit fontScale="90000"/>
          </a:bodyPr>
          <a:lstStyle/>
          <a:p>
            <a:pPr eaLnBrk="1" hangingPunct="1"/>
            <a:endParaRPr lang="fil-PH" smtClean="0"/>
          </a:p>
        </p:txBody>
      </p:sp>
      <p:sp>
        <p:nvSpPr>
          <p:cNvPr id="26627" name="Rectangle 3"/>
          <p:cNvSpPr>
            <a:spLocks noGrp="1" noChangeArrowheads="1"/>
          </p:cNvSpPr>
          <p:nvPr>
            <p:ph idx="1"/>
          </p:nvPr>
        </p:nvSpPr>
        <p:spPr/>
        <p:txBody>
          <a:bodyPr/>
          <a:lstStyle/>
          <a:p>
            <a:pPr algn="just" eaLnBrk="1" hangingPunct="1">
              <a:lnSpc>
                <a:spcPct val="110000"/>
              </a:lnSpc>
              <a:buFont typeface="Wingdings" pitchFamily="2" charset="2"/>
              <a:buNone/>
            </a:pPr>
            <a:r>
              <a:rPr lang="en-US" smtClean="0">
                <a:cs typeface="Times New Roman" pitchFamily="18" charset="0"/>
              </a:rPr>
              <a:t>2. An FM LOS microwave link operates at 6.15 GHz. The transmitter output power is 1 watt. The path length is 34 km; the antennas at each end have a 35-dB gain and the transmission line losses at each end are 3 dB. Find the received signal level (RSL).</a:t>
            </a:r>
          </a:p>
          <a:p>
            <a:pPr algn="just" eaLnBrk="1" hangingPunct="1">
              <a:buFont typeface="Wingdings" pitchFamily="2" charset="2"/>
              <a:buNone/>
            </a:pPr>
            <a:r>
              <a:rPr lang="en-US" smtClean="0">
                <a:cs typeface="Times New Roman" pitchFamily="18" charset="0"/>
              </a:rPr>
              <a:t>	</a:t>
            </a:r>
            <a:r>
              <a:rPr lang="en-US" sz="2000" smtClean="0">
                <a:cs typeface="Times New Roman" pitchFamily="18" charset="0"/>
              </a:rPr>
              <a:t>(Ans: RSL = -44.85 dBm)</a:t>
            </a:r>
            <a:endParaRPr lang="en-US" sz="2000" smtClean="0"/>
          </a:p>
        </p:txBody>
      </p:sp>
    </p:spTree>
    <p:extLst>
      <p:ext uri="{BB962C8B-B14F-4D97-AF65-F5344CB8AC3E}">
        <p14:creationId xmlns:p14="http://schemas.microsoft.com/office/powerpoint/2010/main" xmlns="" val="21117407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normAutofit fontScale="90000"/>
          </a:bodyPr>
          <a:lstStyle/>
          <a:p>
            <a:pPr eaLnBrk="1" hangingPunct="1"/>
            <a:r>
              <a:rPr lang="fil-PH" dirty="0" smtClean="0"/>
              <a:t>Solution: Part 1</a:t>
            </a:r>
          </a:p>
        </p:txBody>
      </p:sp>
      <p:sp>
        <p:nvSpPr>
          <p:cNvPr id="27651" name="Rectangle 3"/>
          <p:cNvSpPr>
            <a:spLocks noGrp="1" noChangeArrowheads="1"/>
          </p:cNvSpPr>
          <p:nvPr>
            <p:ph idx="1"/>
          </p:nvPr>
        </p:nvSpPr>
        <p:spPr/>
        <p:txBody>
          <a:bodyPr>
            <a:normAutofit/>
          </a:bodyPr>
          <a:lstStyle/>
          <a:p>
            <a:pPr eaLnBrk="1" hangingPunct="1">
              <a:buFont typeface="Wingdings" pitchFamily="2" charset="2"/>
              <a:buNone/>
            </a:pPr>
            <a:r>
              <a:rPr lang="en-US" dirty="0" smtClean="0">
                <a:cs typeface="Times New Roman" pitchFamily="18" charset="0"/>
              </a:rPr>
              <a:t>Given:	f = 6.150 GHz</a:t>
            </a:r>
          </a:p>
          <a:p>
            <a:pPr eaLnBrk="1" hangingPunct="1">
              <a:buFont typeface="Wingdings" pitchFamily="2" charset="2"/>
              <a:buNone/>
            </a:pPr>
            <a:r>
              <a:rPr lang="en-US" dirty="0" smtClean="0">
                <a:cs typeface="Times New Roman" pitchFamily="18" charset="0"/>
              </a:rPr>
              <a:t>			</a:t>
            </a:r>
            <a:r>
              <a:rPr lang="en-US" dirty="0" err="1" smtClean="0">
                <a:cs typeface="Times New Roman" pitchFamily="18" charset="0"/>
              </a:rPr>
              <a:t>P</a:t>
            </a:r>
            <a:r>
              <a:rPr lang="en-US" baseline="-30000" dirty="0" err="1" smtClean="0">
                <a:cs typeface="Times New Roman" pitchFamily="18" charset="0"/>
              </a:rPr>
              <a:t>t</a:t>
            </a:r>
            <a:r>
              <a:rPr lang="en-US" baseline="-30000" dirty="0" smtClean="0">
                <a:cs typeface="Times New Roman" pitchFamily="18" charset="0"/>
              </a:rPr>
              <a:t> </a:t>
            </a:r>
            <a:r>
              <a:rPr lang="en-US" dirty="0" smtClean="0">
                <a:cs typeface="Times New Roman" pitchFamily="18" charset="0"/>
              </a:rPr>
              <a:t>= 1</a:t>
            </a:r>
            <a:r>
              <a:rPr lang="en-US" baseline="30000" dirty="0" smtClean="0">
                <a:cs typeface="Times New Roman" pitchFamily="18" charset="0"/>
              </a:rPr>
              <a:t> </a:t>
            </a:r>
            <a:r>
              <a:rPr lang="en-US" dirty="0" smtClean="0">
                <a:cs typeface="Times New Roman" pitchFamily="18" charset="0"/>
              </a:rPr>
              <a:t>watt = 30 </a:t>
            </a:r>
            <a:r>
              <a:rPr lang="en-US" dirty="0" err="1" smtClean="0">
                <a:cs typeface="Times New Roman" pitchFamily="18" charset="0"/>
              </a:rPr>
              <a:t>dBm</a:t>
            </a:r>
            <a:endParaRPr lang="en-US" dirty="0" smtClean="0">
              <a:cs typeface="Times New Roman" pitchFamily="18" charset="0"/>
            </a:endParaRPr>
          </a:p>
          <a:p>
            <a:pPr eaLnBrk="1" hangingPunct="1">
              <a:buFont typeface="Wingdings" pitchFamily="2" charset="2"/>
              <a:buNone/>
            </a:pPr>
            <a:r>
              <a:rPr lang="en-US" sz="3400" dirty="0" smtClean="0">
                <a:cs typeface="Times New Roman" pitchFamily="18" charset="0"/>
              </a:rPr>
              <a:t>			</a:t>
            </a:r>
            <a:r>
              <a:rPr lang="en-US" dirty="0" smtClean="0">
                <a:cs typeface="Times New Roman" pitchFamily="18" charset="0"/>
              </a:rPr>
              <a:t>D = 34 km</a:t>
            </a:r>
          </a:p>
          <a:p>
            <a:pPr eaLnBrk="1" hangingPunct="1">
              <a:buFont typeface="Wingdings" pitchFamily="2" charset="2"/>
              <a:buNone/>
            </a:pPr>
            <a:r>
              <a:rPr lang="en-US" sz="3400" dirty="0" smtClean="0">
                <a:cs typeface="Times New Roman" pitchFamily="18" charset="0"/>
              </a:rPr>
              <a:t>			</a:t>
            </a:r>
            <a:r>
              <a:rPr lang="en-US" dirty="0" smtClean="0">
                <a:cs typeface="Times New Roman" pitchFamily="18" charset="0"/>
              </a:rPr>
              <a:t>G</a:t>
            </a:r>
            <a:r>
              <a:rPr lang="en-US" baseline="-30000" dirty="0" smtClean="0">
                <a:cs typeface="Times New Roman" pitchFamily="18" charset="0"/>
              </a:rPr>
              <a:t>ant(</a:t>
            </a:r>
            <a:r>
              <a:rPr lang="en-US" baseline="-30000" dirty="0" err="1" smtClean="0">
                <a:cs typeface="Times New Roman" pitchFamily="18" charset="0"/>
              </a:rPr>
              <a:t>Tx</a:t>
            </a:r>
            <a:r>
              <a:rPr lang="en-US" baseline="-30000" dirty="0" smtClean="0">
                <a:cs typeface="Times New Roman" pitchFamily="18" charset="0"/>
              </a:rPr>
              <a:t>)</a:t>
            </a:r>
            <a:r>
              <a:rPr lang="en-US" dirty="0" smtClean="0">
                <a:cs typeface="Times New Roman" pitchFamily="18" charset="0"/>
              </a:rPr>
              <a:t> = G</a:t>
            </a:r>
            <a:r>
              <a:rPr lang="en-US" baseline="-30000" dirty="0" smtClean="0">
                <a:cs typeface="Times New Roman" pitchFamily="18" charset="0"/>
              </a:rPr>
              <a:t>ant(Rx)</a:t>
            </a:r>
            <a:r>
              <a:rPr lang="en-US" sz="2800" dirty="0" smtClean="0">
                <a:cs typeface="Times New Roman" pitchFamily="18" charset="0"/>
              </a:rPr>
              <a:t> </a:t>
            </a:r>
            <a:r>
              <a:rPr lang="en-US" dirty="0" smtClean="0">
                <a:cs typeface="Times New Roman" pitchFamily="18" charset="0"/>
              </a:rPr>
              <a:t>= 35 dB</a:t>
            </a:r>
          </a:p>
          <a:p>
            <a:pPr eaLnBrk="1" hangingPunct="1">
              <a:buFont typeface="Wingdings" pitchFamily="2" charset="2"/>
              <a:buNone/>
            </a:pPr>
            <a:r>
              <a:rPr lang="en-US" sz="2800" dirty="0" smtClean="0">
                <a:cs typeface="Times New Roman" pitchFamily="18" charset="0"/>
              </a:rPr>
              <a:t>			TLL</a:t>
            </a:r>
            <a:r>
              <a:rPr lang="en-US" sz="2800" baseline="-30000" dirty="0" smtClean="0">
                <a:cs typeface="Times New Roman" pitchFamily="18" charset="0"/>
              </a:rPr>
              <a:t>(</a:t>
            </a:r>
            <a:r>
              <a:rPr lang="en-US" sz="2800" baseline="-30000" dirty="0" err="1" smtClean="0">
                <a:cs typeface="Times New Roman" pitchFamily="18" charset="0"/>
              </a:rPr>
              <a:t>Tx</a:t>
            </a:r>
            <a:r>
              <a:rPr lang="en-US" sz="2800" baseline="-30000" dirty="0" smtClean="0">
                <a:cs typeface="Times New Roman" pitchFamily="18" charset="0"/>
              </a:rPr>
              <a:t>)</a:t>
            </a:r>
            <a:r>
              <a:rPr lang="en-US" sz="2800" dirty="0" smtClean="0">
                <a:cs typeface="Times New Roman" pitchFamily="18" charset="0"/>
              </a:rPr>
              <a:t> </a:t>
            </a:r>
            <a:r>
              <a:rPr lang="en-US" dirty="0" smtClean="0">
                <a:cs typeface="Times New Roman" pitchFamily="18" charset="0"/>
              </a:rPr>
              <a:t>=</a:t>
            </a:r>
            <a:r>
              <a:rPr lang="en-US" sz="2800" dirty="0" smtClean="0">
                <a:cs typeface="Times New Roman" pitchFamily="18" charset="0"/>
              </a:rPr>
              <a:t> TLL</a:t>
            </a:r>
            <a:r>
              <a:rPr lang="en-US" sz="2800" baseline="-30000" dirty="0" smtClean="0">
                <a:cs typeface="Times New Roman" pitchFamily="18" charset="0"/>
              </a:rPr>
              <a:t>(Rx) </a:t>
            </a:r>
            <a:r>
              <a:rPr lang="en-US" dirty="0" smtClean="0">
                <a:cs typeface="Times New Roman" pitchFamily="18" charset="0"/>
              </a:rPr>
              <a:t>= 3 dB</a:t>
            </a:r>
          </a:p>
          <a:p>
            <a:pPr eaLnBrk="1" hangingPunct="1">
              <a:buFont typeface="Wingdings" pitchFamily="2" charset="2"/>
              <a:buNone/>
            </a:pPr>
            <a:r>
              <a:rPr lang="en-US" dirty="0" err="1" smtClean="0">
                <a:cs typeface="Times New Roman" pitchFamily="18" charset="0"/>
              </a:rPr>
              <a:t>Req’d</a:t>
            </a:r>
            <a:r>
              <a:rPr lang="en-US" dirty="0" smtClean="0">
                <a:cs typeface="Times New Roman" pitchFamily="18" charset="0"/>
              </a:rPr>
              <a:t>:	RSL</a:t>
            </a:r>
          </a:p>
          <a:p>
            <a:pPr eaLnBrk="1" hangingPunct="1">
              <a:buFont typeface="Wingdings" pitchFamily="2" charset="2"/>
              <a:buNone/>
            </a:pPr>
            <a:endParaRPr lang="en-US" dirty="0" smtClean="0">
              <a:cs typeface="Times New Roman" pitchFamily="18" charset="0"/>
            </a:endParaRPr>
          </a:p>
          <a:p>
            <a:pPr eaLnBrk="1" hangingPunct="1">
              <a:buFont typeface="Wingdings" pitchFamily="2" charset="2"/>
              <a:buNone/>
            </a:pPr>
            <a:r>
              <a:rPr lang="en-US" dirty="0" err="1" smtClean="0">
                <a:cs typeface="Times New Roman" pitchFamily="18" charset="0"/>
              </a:rPr>
              <a:t>Sol’n</a:t>
            </a:r>
            <a:r>
              <a:rPr lang="en-US" dirty="0" smtClean="0">
                <a:cs typeface="Times New Roman" pitchFamily="18" charset="0"/>
              </a:rPr>
              <a:t>:</a:t>
            </a:r>
          </a:p>
          <a:p>
            <a:pPr eaLnBrk="1" hangingPunct="1">
              <a:buFont typeface="Wingdings" pitchFamily="2" charset="2"/>
              <a:buNone/>
            </a:pPr>
            <a:r>
              <a:rPr lang="en-US" dirty="0" smtClean="0">
                <a:cs typeface="Times New Roman" pitchFamily="18" charset="0"/>
              </a:rPr>
              <a:t>	</a:t>
            </a:r>
            <a:r>
              <a:rPr lang="en-US" sz="2400" dirty="0" smtClean="0">
                <a:cs typeface="Times New Roman" pitchFamily="18" charset="0"/>
              </a:rPr>
              <a:t>RSL = </a:t>
            </a:r>
            <a:r>
              <a:rPr lang="en-US" sz="2400" dirty="0" err="1" smtClean="0">
                <a:cs typeface="Times New Roman" pitchFamily="18" charset="0"/>
              </a:rPr>
              <a:t>P</a:t>
            </a:r>
            <a:r>
              <a:rPr lang="en-US" sz="2400" baseline="-30000" dirty="0" err="1" smtClean="0">
                <a:cs typeface="Times New Roman" pitchFamily="18" charset="0"/>
              </a:rPr>
              <a:t>t</a:t>
            </a:r>
            <a:r>
              <a:rPr lang="en-US" sz="2400" dirty="0" smtClean="0">
                <a:cs typeface="Times New Roman" pitchFamily="18" charset="0"/>
              </a:rPr>
              <a:t> + G</a:t>
            </a:r>
            <a:r>
              <a:rPr lang="en-US" sz="2400" baseline="-30000" dirty="0" smtClean="0">
                <a:cs typeface="Times New Roman" pitchFamily="18" charset="0"/>
              </a:rPr>
              <a:t>ant(</a:t>
            </a:r>
            <a:r>
              <a:rPr lang="en-US" sz="2400" baseline="-30000" dirty="0" err="1" smtClean="0">
                <a:cs typeface="Times New Roman" pitchFamily="18" charset="0"/>
              </a:rPr>
              <a:t>Tx</a:t>
            </a:r>
            <a:r>
              <a:rPr lang="en-US" sz="2400" baseline="-30000" dirty="0" smtClean="0">
                <a:cs typeface="Times New Roman" pitchFamily="18" charset="0"/>
              </a:rPr>
              <a:t>)</a:t>
            </a:r>
            <a:r>
              <a:rPr lang="en-US" sz="2400" dirty="0" smtClean="0">
                <a:cs typeface="Times New Roman" pitchFamily="18" charset="0"/>
              </a:rPr>
              <a:t> – TLL</a:t>
            </a:r>
            <a:r>
              <a:rPr lang="en-US" sz="2400" baseline="-30000" dirty="0" smtClean="0">
                <a:cs typeface="Times New Roman" pitchFamily="18" charset="0"/>
              </a:rPr>
              <a:t>(</a:t>
            </a:r>
            <a:r>
              <a:rPr lang="en-US" sz="2400" baseline="-30000" dirty="0" err="1" smtClean="0">
                <a:cs typeface="Times New Roman" pitchFamily="18" charset="0"/>
              </a:rPr>
              <a:t>Tx</a:t>
            </a:r>
            <a:r>
              <a:rPr lang="en-US" sz="2400" baseline="-30000" dirty="0" smtClean="0">
                <a:cs typeface="Times New Roman" pitchFamily="18" charset="0"/>
              </a:rPr>
              <a:t>)</a:t>
            </a:r>
            <a:r>
              <a:rPr lang="en-US" sz="2400" dirty="0" smtClean="0">
                <a:cs typeface="Times New Roman" pitchFamily="18" charset="0"/>
              </a:rPr>
              <a:t> – FSL + G</a:t>
            </a:r>
            <a:r>
              <a:rPr lang="en-US" sz="2400" baseline="-30000" dirty="0" smtClean="0">
                <a:cs typeface="Times New Roman" pitchFamily="18" charset="0"/>
              </a:rPr>
              <a:t>ant(Rx)</a:t>
            </a:r>
            <a:r>
              <a:rPr lang="en-US" sz="2400" dirty="0" smtClean="0">
                <a:cs typeface="Times New Roman" pitchFamily="18" charset="0"/>
              </a:rPr>
              <a:t> – TLL</a:t>
            </a:r>
            <a:r>
              <a:rPr lang="en-US" sz="2400" baseline="-30000" dirty="0" smtClean="0">
                <a:cs typeface="Times New Roman" pitchFamily="18" charset="0"/>
              </a:rPr>
              <a:t>(Rx)</a:t>
            </a:r>
          </a:p>
        </p:txBody>
      </p:sp>
    </p:spTree>
    <p:extLst>
      <p:ext uri="{BB962C8B-B14F-4D97-AF65-F5344CB8AC3E}">
        <p14:creationId xmlns:p14="http://schemas.microsoft.com/office/powerpoint/2010/main" xmlns="" val="22485871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normAutofit fontScale="90000"/>
          </a:bodyPr>
          <a:lstStyle/>
          <a:p>
            <a:pPr eaLnBrk="1" hangingPunct="1"/>
            <a:r>
              <a:rPr lang="fil-PH" dirty="0" smtClean="0"/>
              <a:t>Solution: Part 2</a:t>
            </a:r>
          </a:p>
        </p:txBody>
      </p:sp>
      <p:sp>
        <p:nvSpPr>
          <p:cNvPr id="28675" name="Rectangle 3"/>
          <p:cNvSpPr>
            <a:spLocks noGrp="1" noChangeArrowheads="1"/>
          </p:cNvSpPr>
          <p:nvPr>
            <p:ph idx="1"/>
          </p:nvPr>
        </p:nvSpPr>
        <p:spPr/>
        <p:txBody>
          <a:bodyPr>
            <a:normAutofit/>
          </a:bodyPr>
          <a:lstStyle/>
          <a:p>
            <a:pPr eaLnBrk="1" hangingPunct="1">
              <a:buFont typeface="Wingdings" pitchFamily="2" charset="2"/>
              <a:buNone/>
            </a:pPr>
            <a:r>
              <a:rPr lang="en-US" sz="3000" dirty="0" smtClean="0"/>
              <a:t>Solving for FSL:</a:t>
            </a:r>
          </a:p>
          <a:p>
            <a:pPr eaLnBrk="1" hangingPunct="1">
              <a:lnSpc>
                <a:spcPct val="80000"/>
              </a:lnSpc>
              <a:buFont typeface="Wingdings" pitchFamily="2" charset="2"/>
              <a:buNone/>
            </a:pPr>
            <a:r>
              <a:rPr lang="en-US" sz="3000" dirty="0" smtClean="0"/>
              <a:t>	 	FSL = 20 log</a:t>
            </a:r>
          </a:p>
          <a:p>
            <a:pPr eaLnBrk="1" hangingPunct="1">
              <a:lnSpc>
                <a:spcPct val="80000"/>
              </a:lnSpc>
              <a:buFont typeface="Wingdings" pitchFamily="2" charset="2"/>
              <a:buNone/>
            </a:pPr>
            <a:endParaRPr lang="en-US" sz="3000" dirty="0" smtClean="0"/>
          </a:p>
          <a:p>
            <a:pPr eaLnBrk="1" hangingPunct="1">
              <a:lnSpc>
                <a:spcPct val="80000"/>
              </a:lnSpc>
              <a:buFont typeface="Wingdings" pitchFamily="2" charset="2"/>
              <a:buNone/>
            </a:pPr>
            <a:r>
              <a:rPr lang="en-US" sz="3000" dirty="0" smtClean="0"/>
              <a:t>			= 20 log</a:t>
            </a:r>
          </a:p>
          <a:p>
            <a:pPr eaLnBrk="1" hangingPunct="1">
              <a:lnSpc>
                <a:spcPct val="80000"/>
              </a:lnSpc>
              <a:buFont typeface="Wingdings" pitchFamily="2" charset="2"/>
              <a:buNone/>
            </a:pPr>
            <a:r>
              <a:rPr lang="en-US" sz="3000" dirty="0" smtClean="0"/>
              <a:t>		</a:t>
            </a:r>
          </a:p>
          <a:p>
            <a:pPr eaLnBrk="1" hangingPunct="1">
              <a:lnSpc>
                <a:spcPct val="80000"/>
              </a:lnSpc>
              <a:buFont typeface="Wingdings" pitchFamily="2" charset="2"/>
              <a:buNone/>
            </a:pPr>
            <a:r>
              <a:rPr lang="en-US" sz="3000" dirty="0" smtClean="0"/>
              <a:t>		FSL = 138. 85 dB</a:t>
            </a:r>
          </a:p>
          <a:p>
            <a:pPr eaLnBrk="1" hangingPunct="1">
              <a:lnSpc>
                <a:spcPct val="80000"/>
              </a:lnSpc>
              <a:buFont typeface="Wingdings" pitchFamily="2" charset="2"/>
              <a:buNone/>
            </a:pPr>
            <a:endParaRPr lang="en-US" sz="3000" dirty="0" smtClean="0"/>
          </a:p>
          <a:p>
            <a:pPr eaLnBrk="1" hangingPunct="1">
              <a:buFont typeface="Wingdings" pitchFamily="2" charset="2"/>
              <a:buNone/>
            </a:pPr>
            <a:r>
              <a:rPr lang="en-US" sz="2000" dirty="0" smtClean="0"/>
              <a:t>RSL = 30 </a:t>
            </a:r>
            <a:r>
              <a:rPr lang="en-US" sz="2000" dirty="0" err="1" smtClean="0"/>
              <a:t>dBm</a:t>
            </a:r>
            <a:r>
              <a:rPr lang="en-US" sz="2000" dirty="0" smtClean="0"/>
              <a:t> + 35 dB – 3 dB  – 138.85 dB + 35 dB – 3 dB</a:t>
            </a:r>
          </a:p>
          <a:p>
            <a:pPr eaLnBrk="1" hangingPunct="1">
              <a:buFont typeface="Wingdings" pitchFamily="2" charset="2"/>
              <a:buNone/>
            </a:pPr>
            <a:endParaRPr lang="en-US" b="1" dirty="0" smtClean="0"/>
          </a:p>
          <a:p>
            <a:pPr eaLnBrk="1" hangingPunct="1">
              <a:buFont typeface="Wingdings" pitchFamily="2" charset="2"/>
              <a:buNone/>
            </a:pPr>
            <a:r>
              <a:rPr lang="en-US" b="1" dirty="0" smtClean="0"/>
              <a:t>RSL = - 44.84 </a:t>
            </a:r>
            <a:r>
              <a:rPr lang="en-US" b="1" dirty="0" err="1" smtClean="0"/>
              <a:t>dBm</a:t>
            </a:r>
            <a:endParaRPr lang="en-US" b="1" dirty="0" smtClean="0"/>
          </a:p>
        </p:txBody>
      </p:sp>
      <p:sp>
        <p:nvSpPr>
          <p:cNvPr id="28676" name="Text Box 4"/>
          <p:cNvSpPr txBox="1">
            <a:spLocks noChangeArrowheads="1"/>
          </p:cNvSpPr>
          <p:nvPr/>
        </p:nvSpPr>
        <p:spPr bwMode="auto">
          <a:xfrm>
            <a:off x="4025900" y="1714500"/>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2800">
                <a:latin typeface="Times New Roman" pitchFamily="18" charset="0"/>
              </a:rPr>
              <a:t>  </a:t>
            </a:r>
            <a:r>
              <a:rPr lang="en-US" sz="3200">
                <a:latin typeface="Times New Roman" pitchFamily="18" charset="0"/>
              </a:rPr>
              <a:t>4</a:t>
            </a:r>
            <a:r>
              <a:rPr lang="en-US" sz="3200">
                <a:latin typeface="Times New Roman" pitchFamily="18" charset="0"/>
                <a:sym typeface="Symbol" pitchFamily="18" charset="2"/>
              </a:rPr>
              <a:t>f</a:t>
            </a:r>
            <a:r>
              <a:rPr lang="en-US" sz="3200">
                <a:latin typeface="Times New Roman" pitchFamily="18" charset="0"/>
              </a:rPr>
              <a:t>D  </a:t>
            </a:r>
            <a:endParaRPr lang="en-US" sz="3200" baseline="30000">
              <a:latin typeface="Times New Roman" pitchFamily="18" charset="0"/>
            </a:endParaRPr>
          </a:p>
          <a:p>
            <a:r>
              <a:rPr lang="en-US" sz="3200">
                <a:latin typeface="Times New Roman" pitchFamily="18" charset="0"/>
              </a:rPr>
              <a:t>     </a:t>
            </a:r>
            <a:r>
              <a:rPr lang="en-US" sz="3200">
                <a:latin typeface="Times New Roman" pitchFamily="18" charset="0"/>
                <a:sym typeface="Symbol" pitchFamily="18" charset="2"/>
              </a:rPr>
              <a:t>C</a:t>
            </a:r>
            <a:r>
              <a:rPr lang="en-US" sz="2800">
                <a:latin typeface="Times New Roman" pitchFamily="18" charset="0"/>
              </a:rPr>
              <a:t>    </a:t>
            </a:r>
          </a:p>
        </p:txBody>
      </p:sp>
      <p:sp>
        <p:nvSpPr>
          <p:cNvPr id="28677" name="Line 5"/>
          <p:cNvSpPr>
            <a:spLocks noChangeShapeType="1"/>
          </p:cNvSpPr>
          <p:nvPr/>
        </p:nvSpPr>
        <p:spPr bwMode="auto">
          <a:xfrm>
            <a:off x="4178300" y="2260600"/>
            <a:ext cx="11430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
        <p:nvSpPr>
          <p:cNvPr id="28678" name="Text Box 6"/>
          <p:cNvSpPr txBox="1">
            <a:spLocks noChangeArrowheads="1"/>
          </p:cNvSpPr>
          <p:nvPr/>
        </p:nvSpPr>
        <p:spPr bwMode="auto">
          <a:xfrm>
            <a:off x="4038600" y="2641600"/>
            <a:ext cx="4559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2800">
                <a:latin typeface="Times New Roman" pitchFamily="18" charset="0"/>
              </a:rPr>
              <a:t>  </a:t>
            </a:r>
            <a:r>
              <a:rPr lang="en-US" sz="3200">
                <a:latin typeface="Times New Roman" pitchFamily="18" charset="0"/>
              </a:rPr>
              <a:t>4</a:t>
            </a:r>
            <a:r>
              <a:rPr lang="en-US" sz="3200">
                <a:latin typeface="Times New Roman" pitchFamily="18" charset="0"/>
                <a:sym typeface="Symbol" pitchFamily="18" charset="2"/>
              </a:rPr>
              <a:t>(6.15 x 10</a:t>
            </a:r>
            <a:r>
              <a:rPr lang="en-US" sz="3200" baseline="30000">
                <a:latin typeface="Times New Roman" pitchFamily="18" charset="0"/>
                <a:sym typeface="Symbol" pitchFamily="18" charset="2"/>
              </a:rPr>
              <a:t>9</a:t>
            </a:r>
            <a:r>
              <a:rPr lang="en-US" sz="3200">
                <a:latin typeface="Times New Roman" pitchFamily="18" charset="0"/>
                <a:sym typeface="Symbol" pitchFamily="18" charset="2"/>
              </a:rPr>
              <a:t>)(34 x 10</a:t>
            </a:r>
            <a:r>
              <a:rPr lang="en-US" sz="3200" baseline="30000">
                <a:latin typeface="Times New Roman" pitchFamily="18" charset="0"/>
                <a:sym typeface="Symbol" pitchFamily="18" charset="2"/>
              </a:rPr>
              <a:t>3</a:t>
            </a:r>
            <a:r>
              <a:rPr lang="en-US" sz="3200">
                <a:latin typeface="Times New Roman" pitchFamily="18" charset="0"/>
                <a:sym typeface="Symbol" pitchFamily="18" charset="2"/>
              </a:rPr>
              <a:t>)</a:t>
            </a:r>
            <a:endParaRPr lang="en-US" sz="3200" baseline="30000">
              <a:latin typeface="Times New Roman" pitchFamily="18" charset="0"/>
            </a:endParaRPr>
          </a:p>
          <a:p>
            <a:r>
              <a:rPr lang="en-US" sz="3200">
                <a:latin typeface="Times New Roman" pitchFamily="18" charset="0"/>
              </a:rPr>
              <a:t>             </a:t>
            </a:r>
            <a:r>
              <a:rPr lang="en-US" sz="3200">
                <a:latin typeface="Times New Roman" pitchFamily="18" charset="0"/>
                <a:sym typeface="Symbol" pitchFamily="18" charset="2"/>
              </a:rPr>
              <a:t>3 x 10</a:t>
            </a:r>
            <a:r>
              <a:rPr lang="en-US" sz="3200" baseline="30000">
                <a:latin typeface="Times New Roman" pitchFamily="18" charset="0"/>
                <a:sym typeface="Symbol" pitchFamily="18" charset="2"/>
              </a:rPr>
              <a:t>8</a:t>
            </a:r>
            <a:r>
              <a:rPr lang="en-US" sz="2800">
                <a:latin typeface="Times New Roman" pitchFamily="18" charset="0"/>
              </a:rPr>
              <a:t> </a:t>
            </a:r>
          </a:p>
        </p:txBody>
      </p:sp>
      <p:sp>
        <p:nvSpPr>
          <p:cNvPr id="28679" name="Line 8"/>
          <p:cNvSpPr>
            <a:spLocks noChangeShapeType="1"/>
          </p:cNvSpPr>
          <p:nvPr/>
        </p:nvSpPr>
        <p:spPr bwMode="auto">
          <a:xfrm>
            <a:off x="4203700" y="3225800"/>
            <a:ext cx="41910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Tree>
    <p:extLst>
      <p:ext uri="{BB962C8B-B14F-4D97-AF65-F5344CB8AC3E}">
        <p14:creationId xmlns:p14="http://schemas.microsoft.com/office/powerpoint/2010/main" xmlns="" val="41251523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normAutofit fontScale="90000"/>
          </a:bodyPr>
          <a:lstStyle/>
          <a:p>
            <a:pPr eaLnBrk="1" hangingPunct="1"/>
            <a:endParaRPr lang="fil-PH" smtClean="0"/>
          </a:p>
        </p:txBody>
      </p:sp>
      <p:sp>
        <p:nvSpPr>
          <p:cNvPr id="29699" name="Rectangle 3"/>
          <p:cNvSpPr>
            <a:spLocks noGrp="1" noChangeArrowheads="1"/>
          </p:cNvSpPr>
          <p:nvPr>
            <p:ph idx="1"/>
          </p:nvPr>
        </p:nvSpPr>
        <p:spPr/>
        <p:txBody>
          <a:bodyPr>
            <a:normAutofit lnSpcReduction="10000"/>
          </a:bodyPr>
          <a:lstStyle/>
          <a:p>
            <a:pPr algn="just" eaLnBrk="1" hangingPunct="1">
              <a:lnSpc>
                <a:spcPct val="115000"/>
              </a:lnSpc>
              <a:buFont typeface="Wingdings" pitchFamily="2" charset="2"/>
              <a:buNone/>
            </a:pPr>
            <a:r>
              <a:rPr lang="en-US" sz="2400" smtClean="0">
                <a:cs typeface="Times New Roman" pitchFamily="18" charset="0"/>
              </a:rPr>
              <a:t>3. Consider a space-diversity microwave radio system operating at an RF carrier frequency of 1.8 GHz. Each station has a 2.4-meter diameter parabolic antenna that is fed by a 100m of air-filled coaxial cable. The terrain is smooth and the area has a humid climate. The distance between stations is 40 km. A reliability objective of 99.99% is desired. Determine the system gain. The air-filled coaxial cable has a feeder loss of 5.4 dB/100m and branching loss of 2 dB.</a:t>
            </a:r>
          </a:p>
          <a:p>
            <a:pPr algn="just" eaLnBrk="1" hangingPunct="1">
              <a:buFont typeface="Wingdings" pitchFamily="2" charset="2"/>
              <a:buNone/>
            </a:pPr>
            <a:r>
              <a:rPr lang="en-US" sz="2400" smtClean="0">
                <a:cs typeface="Times New Roman" pitchFamily="18" charset="0"/>
              </a:rPr>
              <a:t>	</a:t>
            </a:r>
            <a:r>
              <a:rPr lang="en-US" sz="1800" smtClean="0">
                <a:cs typeface="Times New Roman" pitchFamily="18" charset="0"/>
              </a:rPr>
              <a:t>(Ans: G</a:t>
            </a:r>
            <a:r>
              <a:rPr lang="en-US" sz="1800" baseline="-30000" smtClean="0">
                <a:cs typeface="Times New Roman" pitchFamily="18" charset="0"/>
              </a:rPr>
              <a:t>S</a:t>
            </a:r>
            <a:r>
              <a:rPr lang="en-US" sz="1800" smtClean="0">
                <a:cs typeface="Times New Roman" pitchFamily="18" charset="0"/>
              </a:rPr>
              <a:t> = 114.75 dB)</a:t>
            </a:r>
          </a:p>
          <a:p>
            <a:pPr eaLnBrk="1" hangingPunct="1">
              <a:buFont typeface="Wingdings" pitchFamily="2" charset="2"/>
              <a:buNone/>
            </a:pPr>
            <a:endParaRPr lang="en-US" sz="2400" smtClean="0"/>
          </a:p>
        </p:txBody>
      </p:sp>
    </p:spTree>
    <p:extLst>
      <p:ext uri="{BB962C8B-B14F-4D97-AF65-F5344CB8AC3E}">
        <p14:creationId xmlns:p14="http://schemas.microsoft.com/office/powerpoint/2010/main" xmlns="" val="9419241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fontScale="90000"/>
          </a:bodyPr>
          <a:lstStyle/>
          <a:p>
            <a:pPr eaLnBrk="1" hangingPunct="1"/>
            <a:r>
              <a:rPr lang="fil-PH" dirty="0" smtClean="0"/>
              <a:t>Solution: Part 1:</a:t>
            </a:r>
          </a:p>
        </p:txBody>
      </p:sp>
      <p:sp>
        <p:nvSpPr>
          <p:cNvPr id="30723" name="Rectangle 3"/>
          <p:cNvSpPr>
            <a:spLocks noGrp="1" noChangeArrowheads="1"/>
          </p:cNvSpPr>
          <p:nvPr>
            <p:ph idx="1"/>
          </p:nvPr>
        </p:nvSpPr>
        <p:spPr/>
        <p:txBody>
          <a:bodyPr>
            <a:normAutofit fontScale="92500" lnSpcReduction="10000"/>
          </a:bodyPr>
          <a:lstStyle/>
          <a:p>
            <a:pPr eaLnBrk="1" hangingPunct="1">
              <a:buFont typeface="Wingdings" pitchFamily="2" charset="2"/>
              <a:buNone/>
            </a:pPr>
            <a:r>
              <a:rPr lang="en-US" sz="2800" smtClean="0"/>
              <a:t>Given:	f = 1.8 GHz</a:t>
            </a:r>
          </a:p>
          <a:p>
            <a:pPr eaLnBrk="1" hangingPunct="1">
              <a:buFont typeface="Wingdings" pitchFamily="2" charset="2"/>
              <a:buNone/>
            </a:pPr>
            <a:r>
              <a:rPr lang="en-US" sz="2800" smtClean="0"/>
              <a:t>			d = 2.4 m </a:t>
            </a:r>
            <a:r>
              <a:rPr lang="en-US" sz="2400" smtClean="0"/>
              <a:t>(antenna diameter)</a:t>
            </a:r>
          </a:p>
          <a:p>
            <a:pPr eaLnBrk="1" hangingPunct="1">
              <a:buFont typeface="Wingdings" pitchFamily="2" charset="2"/>
              <a:buNone/>
            </a:pPr>
            <a:r>
              <a:rPr lang="en-US" sz="2800" smtClean="0"/>
              <a:t>			D = 40 km</a:t>
            </a:r>
          </a:p>
          <a:p>
            <a:pPr eaLnBrk="1" hangingPunct="1">
              <a:buFont typeface="Wingdings" pitchFamily="2" charset="2"/>
              <a:buNone/>
            </a:pPr>
            <a:r>
              <a:rPr lang="en-US" sz="2800" smtClean="0"/>
              <a:t>			R = 99.99%</a:t>
            </a:r>
          </a:p>
          <a:p>
            <a:pPr eaLnBrk="1" hangingPunct="1">
              <a:buFont typeface="Wingdings" pitchFamily="2" charset="2"/>
              <a:buNone/>
            </a:pPr>
            <a:r>
              <a:rPr lang="en-US" sz="2800" smtClean="0"/>
              <a:t>			L</a:t>
            </a:r>
            <a:r>
              <a:rPr lang="en-US" sz="2800" baseline="-25000" smtClean="0"/>
              <a:t>f</a:t>
            </a:r>
            <a:r>
              <a:rPr lang="en-US" sz="2800" smtClean="0"/>
              <a:t> = 5.4 dB/100m </a:t>
            </a:r>
            <a:r>
              <a:rPr lang="en-US" sz="2400" smtClean="0"/>
              <a:t>(each station)</a:t>
            </a:r>
          </a:p>
          <a:p>
            <a:pPr eaLnBrk="1" hangingPunct="1">
              <a:buFont typeface="Wingdings" pitchFamily="2" charset="2"/>
              <a:buNone/>
            </a:pPr>
            <a:r>
              <a:rPr lang="en-US" sz="2800" smtClean="0"/>
              <a:t>			L</a:t>
            </a:r>
            <a:r>
              <a:rPr lang="en-US" sz="2800" baseline="-25000" smtClean="0"/>
              <a:t>b</a:t>
            </a:r>
            <a:r>
              <a:rPr lang="en-US" sz="2800" smtClean="0"/>
              <a:t> = 2 dB </a:t>
            </a:r>
            <a:r>
              <a:rPr lang="en-US" sz="2400" smtClean="0"/>
              <a:t>(each station)</a:t>
            </a:r>
          </a:p>
          <a:p>
            <a:pPr eaLnBrk="1" hangingPunct="1">
              <a:buFont typeface="Wingdings" pitchFamily="2" charset="2"/>
              <a:buNone/>
            </a:pPr>
            <a:r>
              <a:rPr lang="en-US" sz="2800" smtClean="0"/>
              <a:t>Req’d:	G</a:t>
            </a:r>
            <a:r>
              <a:rPr lang="en-US" sz="2800" baseline="-25000" smtClean="0"/>
              <a:t>S</a:t>
            </a:r>
          </a:p>
          <a:p>
            <a:pPr eaLnBrk="1" hangingPunct="1">
              <a:buFont typeface="Wingdings" pitchFamily="2" charset="2"/>
              <a:buNone/>
            </a:pPr>
            <a:r>
              <a:rPr lang="en-US" sz="2800" smtClean="0"/>
              <a:t>Sol’n:</a:t>
            </a:r>
          </a:p>
          <a:p>
            <a:pPr eaLnBrk="1" hangingPunct="1">
              <a:buFont typeface="Wingdings" pitchFamily="2" charset="2"/>
              <a:buNone/>
            </a:pPr>
            <a:r>
              <a:rPr lang="en-US" sz="2800" smtClean="0"/>
              <a:t>		</a:t>
            </a:r>
            <a:r>
              <a:rPr lang="en-US" sz="2800" smtClean="0">
                <a:cs typeface="Times New Roman" pitchFamily="18" charset="0"/>
              </a:rPr>
              <a:t>G</a:t>
            </a:r>
            <a:r>
              <a:rPr lang="en-US" sz="2800" baseline="-30000" smtClean="0">
                <a:cs typeface="Times New Roman" pitchFamily="18" charset="0"/>
              </a:rPr>
              <a:t>S</a:t>
            </a:r>
            <a:r>
              <a:rPr lang="en-US" sz="2800" smtClean="0">
                <a:cs typeface="Times New Roman" pitchFamily="18" charset="0"/>
              </a:rPr>
              <a:t> = P</a:t>
            </a:r>
            <a:r>
              <a:rPr lang="en-US" sz="2800" baseline="-30000" smtClean="0">
                <a:cs typeface="Times New Roman" pitchFamily="18" charset="0"/>
              </a:rPr>
              <a:t>t</a:t>
            </a:r>
            <a:r>
              <a:rPr lang="en-US" sz="2800" smtClean="0">
                <a:cs typeface="Times New Roman" pitchFamily="18" charset="0"/>
              </a:rPr>
              <a:t> – C</a:t>
            </a:r>
            <a:r>
              <a:rPr lang="en-US" sz="2800" baseline="-30000" smtClean="0">
                <a:cs typeface="Times New Roman" pitchFamily="18" charset="0"/>
              </a:rPr>
              <a:t>min</a:t>
            </a:r>
          </a:p>
          <a:p>
            <a:pPr eaLnBrk="1" hangingPunct="1">
              <a:buFont typeface="Wingdings" pitchFamily="2" charset="2"/>
              <a:buNone/>
            </a:pPr>
            <a:r>
              <a:rPr lang="en-US" sz="2800" smtClean="0">
                <a:cs typeface="Times New Roman" pitchFamily="18" charset="0"/>
              </a:rPr>
              <a:t>		G</a:t>
            </a:r>
            <a:r>
              <a:rPr lang="en-US" sz="2800" baseline="-25000" smtClean="0">
                <a:cs typeface="Times New Roman" pitchFamily="18" charset="0"/>
              </a:rPr>
              <a:t>S</a:t>
            </a:r>
            <a:r>
              <a:rPr lang="en-US" sz="2800" smtClean="0">
                <a:cs typeface="Times New Roman" pitchFamily="18" charset="0"/>
              </a:rPr>
              <a:t> = FM + FSL + Lf + Lb – At - Ar</a:t>
            </a:r>
            <a:endParaRPr lang="en-US" sz="2800" smtClean="0"/>
          </a:p>
          <a:p>
            <a:pPr eaLnBrk="1" hangingPunct="1">
              <a:buFont typeface="Wingdings" pitchFamily="2" charset="2"/>
              <a:buNone/>
            </a:pPr>
            <a:endParaRPr lang="en-US" sz="2400" smtClean="0"/>
          </a:p>
        </p:txBody>
      </p:sp>
    </p:spTree>
    <p:extLst>
      <p:ext uri="{BB962C8B-B14F-4D97-AF65-F5344CB8AC3E}">
        <p14:creationId xmlns:p14="http://schemas.microsoft.com/office/powerpoint/2010/main" xmlns="" val="33426051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normAutofit fontScale="90000"/>
          </a:bodyPr>
          <a:lstStyle/>
          <a:p>
            <a:pPr eaLnBrk="1" hangingPunct="1"/>
            <a:r>
              <a:rPr lang="fil-PH" dirty="0" smtClean="0"/>
              <a:t>Solution: Part 2</a:t>
            </a:r>
          </a:p>
        </p:txBody>
      </p:sp>
      <p:sp>
        <p:nvSpPr>
          <p:cNvPr id="31747" name="Rectangle 3"/>
          <p:cNvSpPr>
            <a:spLocks noGrp="1" noChangeArrowheads="1"/>
          </p:cNvSpPr>
          <p:nvPr>
            <p:ph idx="1"/>
          </p:nvPr>
        </p:nvSpPr>
        <p:spPr>
          <a:xfrm>
            <a:off x="609600" y="1412776"/>
            <a:ext cx="8077200" cy="4579315"/>
          </a:xfrm>
        </p:spPr>
        <p:txBody>
          <a:bodyPr/>
          <a:lstStyle/>
          <a:p>
            <a:pPr eaLnBrk="1" hangingPunct="1">
              <a:lnSpc>
                <a:spcPct val="85000"/>
              </a:lnSpc>
              <a:buFont typeface="Wingdings" pitchFamily="2" charset="2"/>
              <a:buNone/>
            </a:pPr>
            <a:r>
              <a:rPr lang="en-US" dirty="0" smtClean="0"/>
              <a:t>a)	</a:t>
            </a:r>
            <a:r>
              <a:rPr lang="en-US" dirty="0" smtClean="0">
                <a:cs typeface="Times New Roman" pitchFamily="18" charset="0"/>
              </a:rPr>
              <a:t>FM = 30 log D + 10 log (6ABf) – 10 log (1 –R) – 70</a:t>
            </a:r>
          </a:p>
          <a:p>
            <a:pPr eaLnBrk="1" hangingPunct="1">
              <a:lnSpc>
                <a:spcPct val="85000"/>
              </a:lnSpc>
              <a:buFont typeface="Wingdings" pitchFamily="2" charset="2"/>
              <a:buNone/>
            </a:pPr>
            <a:r>
              <a:rPr lang="en-US" dirty="0" smtClean="0">
                <a:cs typeface="Times New Roman" pitchFamily="18" charset="0"/>
              </a:rPr>
              <a:t>				A = 4</a:t>
            </a:r>
          </a:p>
          <a:p>
            <a:pPr eaLnBrk="1" hangingPunct="1">
              <a:lnSpc>
                <a:spcPct val="85000"/>
              </a:lnSpc>
              <a:buFont typeface="Wingdings" pitchFamily="2" charset="2"/>
              <a:buNone/>
            </a:pPr>
            <a:r>
              <a:rPr lang="en-US" dirty="0" smtClean="0">
                <a:cs typeface="Times New Roman" pitchFamily="18" charset="0"/>
              </a:rPr>
              <a:t>				B = 0.5</a:t>
            </a:r>
          </a:p>
          <a:p>
            <a:pPr eaLnBrk="1" hangingPunct="1">
              <a:lnSpc>
                <a:spcPct val="85000"/>
              </a:lnSpc>
              <a:buFont typeface="Wingdings" pitchFamily="2" charset="2"/>
              <a:buNone/>
            </a:pPr>
            <a:r>
              <a:rPr lang="en-US" dirty="0" smtClean="0">
                <a:cs typeface="Times New Roman" pitchFamily="18" charset="0"/>
              </a:rPr>
              <a:t>				R = 0.9999</a:t>
            </a:r>
          </a:p>
          <a:p>
            <a:pPr eaLnBrk="1" hangingPunct="1">
              <a:lnSpc>
                <a:spcPct val="85000"/>
              </a:lnSpc>
              <a:buFont typeface="Wingdings" pitchFamily="2" charset="2"/>
              <a:buNone/>
            </a:pPr>
            <a:r>
              <a:rPr lang="en-US" dirty="0" smtClean="0"/>
              <a:t>				FM = 31.4 dB</a:t>
            </a:r>
          </a:p>
          <a:p>
            <a:pPr eaLnBrk="1" hangingPunct="1">
              <a:lnSpc>
                <a:spcPct val="85000"/>
              </a:lnSpc>
              <a:buFont typeface="Wingdings" pitchFamily="2" charset="2"/>
              <a:buNone/>
            </a:pPr>
            <a:endParaRPr lang="en-US" dirty="0" smtClean="0"/>
          </a:p>
          <a:p>
            <a:pPr eaLnBrk="1" hangingPunct="1">
              <a:lnSpc>
                <a:spcPct val="85000"/>
              </a:lnSpc>
              <a:buFont typeface="Wingdings" pitchFamily="2" charset="2"/>
              <a:buNone/>
            </a:pPr>
            <a:r>
              <a:rPr lang="en-US" dirty="0" smtClean="0"/>
              <a:t>b)	FSL = 20 log</a:t>
            </a:r>
          </a:p>
          <a:p>
            <a:pPr eaLnBrk="1" hangingPunct="1">
              <a:lnSpc>
                <a:spcPct val="85000"/>
              </a:lnSpc>
              <a:buFont typeface="Wingdings" pitchFamily="2" charset="2"/>
              <a:buNone/>
            </a:pPr>
            <a:r>
              <a:rPr lang="en-US" dirty="0" smtClean="0"/>
              <a:t> </a:t>
            </a:r>
          </a:p>
          <a:p>
            <a:pPr eaLnBrk="1" hangingPunct="1">
              <a:lnSpc>
                <a:spcPct val="85000"/>
              </a:lnSpc>
              <a:buFont typeface="Wingdings" pitchFamily="2" charset="2"/>
              <a:buNone/>
            </a:pPr>
            <a:r>
              <a:rPr lang="en-US" dirty="0" smtClean="0"/>
              <a:t>		FSL = 129.55 dB	</a:t>
            </a:r>
          </a:p>
          <a:p>
            <a:pPr eaLnBrk="1" hangingPunct="1">
              <a:lnSpc>
                <a:spcPct val="80000"/>
              </a:lnSpc>
              <a:buFont typeface="Wingdings" pitchFamily="2" charset="2"/>
              <a:buNone/>
            </a:pPr>
            <a:endParaRPr lang="en-US" dirty="0" smtClean="0"/>
          </a:p>
        </p:txBody>
      </p:sp>
      <p:sp>
        <p:nvSpPr>
          <p:cNvPr id="31748" name="Text Box 4"/>
          <p:cNvSpPr txBox="1">
            <a:spLocks noChangeArrowheads="1"/>
          </p:cNvSpPr>
          <p:nvPr/>
        </p:nvSpPr>
        <p:spPr bwMode="auto">
          <a:xfrm>
            <a:off x="3454400" y="3429000"/>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2800" dirty="0">
                <a:latin typeface="Times New Roman" pitchFamily="18" charset="0"/>
              </a:rPr>
              <a:t>  </a:t>
            </a:r>
            <a:r>
              <a:rPr lang="en-US" sz="3200" dirty="0">
                <a:latin typeface="Times New Roman" pitchFamily="18" charset="0"/>
              </a:rPr>
              <a:t>4</a:t>
            </a:r>
            <a:r>
              <a:rPr lang="en-US" sz="3200" dirty="0">
                <a:latin typeface="Times New Roman" pitchFamily="18" charset="0"/>
                <a:sym typeface="Symbol" pitchFamily="18" charset="2"/>
              </a:rPr>
              <a:t>f</a:t>
            </a:r>
            <a:r>
              <a:rPr lang="en-US" sz="3200" dirty="0">
                <a:latin typeface="Times New Roman" pitchFamily="18" charset="0"/>
              </a:rPr>
              <a:t>D  </a:t>
            </a:r>
            <a:endParaRPr lang="en-US" sz="3200" baseline="30000" dirty="0">
              <a:latin typeface="Times New Roman" pitchFamily="18" charset="0"/>
            </a:endParaRPr>
          </a:p>
          <a:p>
            <a:r>
              <a:rPr lang="en-US" sz="3200" dirty="0">
                <a:latin typeface="Times New Roman" pitchFamily="18" charset="0"/>
              </a:rPr>
              <a:t>     </a:t>
            </a:r>
            <a:r>
              <a:rPr lang="en-US" sz="3200" dirty="0">
                <a:latin typeface="Times New Roman" pitchFamily="18" charset="0"/>
                <a:sym typeface="Symbol" pitchFamily="18" charset="2"/>
              </a:rPr>
              <a:t>C</a:t>
            </a:r>
            <a:r>
              <a:rPr lang="en-US" sz="2800" dirty="0">
                <a:latin typeface="Times New Roman" pitchFamily="18" charset="0"/>
              </a:rPr>
              <a:t>    </a:t>
            </a:r>
          </a:p>
        </p:txBody>
      </p:sp>
      <p:sp>
        <p:nvSpPr>
          <p:cNvPr id="31749" name="Line 5"/>
          <p:cNvSpPr>
            <a:spLocks noChangeShapeType="1"/>
          </p:cNvSpPr>
          <p:nvPr/>
        </p:nvSpPr>
        <p:spPr bwMode="auto">
          <a:xfrm>
            <a:off x="3594100" y="3975100"/>
            <a:ext cx="11430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fil-PH"/>
          </a:p>
        </p:txBody>
      </p:sp>
    </p:spTree>
    <p:extLst>
      <p:ext uri="{BB962C8B-B14F-4D97-AF65-F5344CB8AC3E}">
        <p14:creationId xmlns:p14="http://schemas.microsoft.com/office/powerpoint/2010/main" xmlns="" val="11528389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normAutofit fontScale="90000"/>
          </a:bodyPr>
          <a:lstStyle/>
          <a:p>
            <a:pPr eaLnBrk="1" hangingPunct="1"/>
            <a:r>
              <a:rPr lang="fil-PH" dirty="0" smtClean="0"/>
              <a:t>Solution: Part 3</a:t>
            </a:r>
          </a:p>
        </p:txBody>
      </p:sp>
      <p:sp>
        <p:nvSpPr>
          <p:cNvPr id="32771" name="Rectangle 3"/>
          <p:cNvSpPr>
            <a:spLocks noGrp="1" noChangeArrowheads="1"/>
          </p:cNvSpPr>
          <p:nvPr>
            <p:ph idx="1"/>
          </p:nvPr>
        </p:nvSpPr>
        <p:spPr/>
        <p:txBody>
          <a:bodyPr/>
          <a:lstStyle/>
          <a:p>
            <a:pPr eaLnBrk="1" hangingPunct="1">
              <a:lnSpc>
                <a:spcPct val="85000"/>
              </a:lnSpc>
              <a:buFont typeface="Wingdings" pitchFamily="2" charset="2"/>
              <a:buNone/>
            </a:pPr>
            <a:r>
              <a:rPr lang="en-US" smtClean="0"/>
              <a:t>c)	L</a:t>
            </a:r>
            <a:r>
              <a:rPr lang="en-US" baseline="-25000" smtClean="0"/>
              <a:t>f</a:t>
            </a:r>
            <a:r>
              <a:rPr lang="en-US" smtClean="0"/>
              <a:t> = 5.4 dB x 2</a:t>
            </a:r>
          </a:p>
          <a:p>
            <a:pPr eaLnBrk="1" hangingPunct="1">
              <a:lnSpc>
                <a:spcPct val="85000"/>
              </a:lnSpc>
              <a:buFont typeface="Wingdings" pitchFamily="2" charset="2"/>
              <a:buNone/>
            </a:pPr>
            <a:r>
              <a:rPr lang="en-US" smtClean="0"/>
              <a:t>		L</a:t>
            </a:r>
            <a:r>
              <a:rPr lang="en-US" baseline="-25000" smtClean="0"/>
              <a:t>f</a:t>
            </a:r>
            <a:r>
              <a:rPr lang="en-US" smtClean="0"/>
              <a:t> = 10.8 dB</a:t>
            </a:r>
          </a:p>
          <a:p>
            <a:pPr eaLnBrk="1" hangingPunct="1">
              <a:lnSpc>
                <a:spcPct val="85000"/>
              </a:lnSpc>
              <a:buFont typeface="Wingdings" pitchFamily="2" charset="2"/>
              <a:buNone/>
            </a:pPr>
            <a:endParaRPr lang="en-US" smtClean="0"/>
          </a:p>
          <a:p>
            <a:pPr eaLnBrk="1" hangingPunct="1">
              <a:lnSpc>
                <a:spcPct val="85000"/>
              </a:lnSpc>
              <a:buFont typeface="Wingdings" pitchFamily="2" charset="2"/>
              <a:buNone/>
            </a:pPr>
            <a:r>
              <a:rPr lang="en-US" smtClean="0"/>
              <a:t>d)	L</a:t>
            </a:r>
            <a:r>
              <a:rPr lang="en-US" baseline="-25000" smtClean="0"/>
              <a:t>b</a:t>
            </a:r>
            <a:r>
              <a:rPr lang="en-US" smtClean="0"/>
              <a:t> = 2 dB x 2</a:t>
            </a:r>
          </a:p>
          <a:p>
            <a:pPr eaLnBrk="1" hangingPunct="1">
              <a:lnSpc>
                <a:spcPct val="85000"/>
              </a:lnSpc>
              <a:buFont typeface="Wingdings" pitchFamily="2" charset="2"/>
              <a:buNone/>
            </a:pPr>
            <a:r>
              <a:rPr lang="en-US" smtClean="0"/>
              <a:t>		L</a:t>
            </a:r>
            <a:r>
              <a:rPr lang="en-US" baseline="-25000" smtClean="0"/>
              <a:t>b</a:t>
            </a:r>
            <a:r>
              <a:rPr lang="en-US" smtClean="0"/>
              <a:t> = 4 dB </a:t>
            </a:r>
          </a:p>
          <a:p>
            <a:pPr eaLnBrk="1" hangingPunct="1">
              <a:lnSpc>
                <a:spcPct val="85000"/>
              </a:lnSpc>
              <a:buFont typeface="Wingdings" pitchFamily="2" charset="2"/>
              <a:buNone/>
            </a:pPr>
            <a:endParaRPr lang="en-US" smtClean="0"/>
          </a:p>
          <a:p>
            <a:pPr eaLnBrk="1" hangingPunct="1">
              <a:lnSpc>
                <a:spcPct val="85000"/>
              </a:lnSpc>
              <a:buFont typeface="Wingdings" pitchFamily="2" charset="2"/>
              <a:buNone/>
            </a:pPr>
            <a:r>
              <a:rPr lang="en-US" smtClean="0"/>
              <a:t>e)	A</a:t>
            </a:r>
            <a:r>
              <a:rPr lang="en-US" baseline="-25000" smtClean="0"/>
              <a:t>t</a:t>
            </a:r>
            <a:r>
              <a:rPr lang="en-US" smtClean="0"/>
              <a:t> = A</a:t>
            </a:r>
            <a:r>
              <a:rPr lang="en-US" baseline="-25000" smtClean="0"/>
              <a:t>r</a:t>
            </a:r>
            <a:r>
              <a:rPr lang="en-US" smtClean="0"/>
              <a:t> = </a:t>
            </a:r>
            <a:r>
              <a:rPr lang="en-US" smtClean="0">
                <a:cs typeface="Times New Roman" pitchFamily="18" charset="0"/>
              </a:rPr>
              <a:t>20 log f </a:t>
            </a:r>
            <a:r>
              <a:rPr lang="en-US" baseline="-30000" smtClean="0">
                <a:cs typeface="Times New Roman" pitchFamily="18" charset="0"/>
              </a:rPr>
              <a:t>(GHz)</a:t>
            </a:r>
            <a:r>
              <a:rPr lang="en-US" smtClean="0">
                <a:cs typeface="Times New Roman" pitchFamily="18" charset="0"/>
              </a:rPr>
              <a:t> + 20 log d </a:t>
            </a:r>
            <a:r>
              <a:rPr lang="en-US" baseline="-30000" smtClean="0">
                <a:cs typeface="Times New Roman" pitchFamily="18" charset="0"/>
              </a:rPr>
              <a:t>(m)</a:t>
            </a:r>
            <a:r>
              <a:rPr lang="en-US" smtClean="0">
                <a:cs typeface="Times New Roman" pitchFamily="18" charset="0"/>
              </a:rPr>
              <a:t> + 17.8</a:t>
            </a:r>
          </a:p>
          <a:p>
            <a:pPr eaLnBrk="1" hangingPunct="1">
              <a:lnSpc>
                <a:spcPct val="85000"/>
              </a:lnSpc>
              <a:buFont typeface="Wingdings" pitchFamily="2" charset="2"/>
              <a:buNone/>
            </a:pPr>
            <a:r>
              <a:rPr lang="en-US" smtClean="0">
                <a:cs typeface="Times New Roman" pitchFamily="18" charset="0"/>
              </a:rPr>
              <a:t>		 </a:t>
            </a:r>
            <a:r>
              <a:rPr lang="en-US" smtClean="0"/>
              <a:t>A</a:t>
            </a:r>
            <a:r>
              <a:rPr lang="en-US" baseline="-25000" smtClean="0"/>
              <a:t>t</a:t>
            </a:r>
            <a:r>
              <a:rPr lang="en-US" smtClean="0"/>
              <a:t> = A</a:t>
            </a:r>
            <a:r>
              <a:rPr lang="en-US" baseline="-25000" smtClean="0"/>
              <a:t>r</a:t>
            </a:r>
            <a:r>
              <a:rPr lang="en-US" smtClean="0"/>
              <a:t> = 30.5 dB</a:t>
            </a:r>
          </a:p>
        </p:txBody>
      </p:sp>
    </p:spTree>
    <p:extLst>
      <p:ext uri="{BB962C8B-B14F-4D97-AF65-F5344CB8AC3E}">
        <p14:creationId xmlns:p14="http://schemas.microsoft.com/office/powerpoint/2010/main" xmlns="" val="16261024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normAutofit fontScale="90000"/>
          </a:bodyPr>
          <a:lstStyle/>
          <a:p>
            <a:pPr eaLnBrk="1" hangingPunct="1"/>
            <a:r>
              <a:rPr lang="fil-PH" dirty="0" smtClean="0"/>
              <a:t>Solution: Part 4</a:t>
            </a:r>
          </a:p>
        </p:txBody>
      </p:sp>
      <p:sp>
        <p:nvSpPr>
          <p:cNvPr id="33795" name="Rectangle 3"/>
          <p:cNvSpPr>
            <a:spLocks noGrp="1" noChangeArrowheads="1"/>
          </p:cNvSpPr>
          <p:nvPr>
            <p:ph idx="1"/>
          </p:nvPr>
        </p:nvSpPr>
        <p:spPr/>
        <p:txBody>
          <a:bodyPr>
            <a:normAutofit lnSpcReduction="10000"/>
          </a:bodyPr>
          <a:lstStyle/>
          <a:p>
            <a:pPr eaLnBrk="1" hangingPunct="1">
              <a:buFont typeface="Wingdings" pitchFamily="2" charset="2"/>
              <a:buNone/>
            </a:pPr>
            <a:r>
              <a:rPr lang="en-US" smtClean="0">
                <a:cs typeface="Times New Roman" pitchFamily="18" charset="0"/>
              </a:rPr>
              <a:t>G</a:t>
            </a:r>
            <a:r>
              <a:rPr lang="en-US" baseline="-25000" smtClean="0">
                <a:cs typeface="Times New Roman" pitchFamily="18" charset="0"/>
              </a:rPr>
              <a:t>S</a:t>
            </a:r>
            <a:r>
              <a:rPr lang="en-US" smtClean="0">
                <a:cs typeface="Times New Roman" pitchFamily="18" charset="0"/>
              </a:rPr>
              <a:t> = FM + FSL + Lf + Lb – At – Ar</a:t>
            </a:r>
          </a:p>
          <a:p>
            <a:pPr eaLnBrk="1" hangingPunct="1">
              <a:buFont typeface="Wingdings" pitchFamily="2" charset="2"/>
              <a:buNone/>
            </a:pPr>
            <a:r>
              <a:rPr lang="en-US" smtClean="0">
                <a:cs typeface="Times New Roman" pitchFamily="18" charset="0"/>
              </a:rPr>
              <a:t>	  = 31.4 dB + 129.55 dB + 10.8 dB</a:t>
            </a:r>
          </a:p>
          <a:p>
            <a:pPr eaLnBrk="1" hangingPunct="1">
              <a:buFont typeface="Wingdings" pitchFamily="2" charset="2"/>
              <a:buNone/>
            </a:pPr>
            <a:r>
              <a:rPr lang="en-US" smtClean="0">
                <a:cs typeface="Times New Roman" pitchFamily="18" charset="0"/>
              </a:rPr>
              <a:t>			+ 4 dB – 30.5 dB – 30.5 dB</a:t>
            </a:r>
          </a:p>
          <a:p>
            <a:pPr eaLnBrk="1" hangingPunct="1">
              <a:buFont typeface="Wingdings" pitchFamily="2" charset="2"/>
              <a:buNone/>
            </a:pPr>
            <a:r>
              <a:rPr lang="en-US" smtClean="0">
                <a:cs typeface="Times New Roman" pitchFamily="18" charset="0"/>
              </a:rPr>
              <a:t> </a:t>
            </a:r>
            <a:r>
              <a:rPr lang="en-US" b="1" smtClean="0">
                <a:cs typeface="Times New Roman" pitchFamily="18" charset="0"/>
              </a:rPr>
              <a:t>G</a:t>
            </a:r>
            <a:r>
              <a:rPr lang="en-US" b="1" baseline="-25000" smtClean="0">
                <a:cs typeface="Times New Roman" pitchFamily="18" charset="0"/>
              </a:rPr>
              <a:t>S</a:t>
            </a:r>
            <a:r>
              <a:rPr lang="en-US" b="1" smtClean="0">
                <a:cs typeface="Times New Roman" pitchFamily="18" charset="0"/>
              </a:rPr>
              <a:t> = 114.75 dB</a:t>
            </a:r>
          </a:p>
          <a:p>
            <a:pPr algn="just" eaLnBrk="1" hangingPunct="1">
              <a:buFont typeface="Wingdings" pitchFamily="2" charset="2"/>
              <a:buNone/>
            </a:pPr>
            <a:endParaRPr lang="en-US" sz="2400" smtClean="0">
              <a:cs typeface="Times New Roman" pitchFamily="18" charset="0"/>
            </a:endParaRPr>
          </a:p>
          <a:p>
            <a:pPr algn="just" eaLnBrk="1" hangingPunct="1">
              <a:lnSpc>
                <a:spcPct val="110000"/>
              </a:lnSpc>
              <a:buFont typeface="Wingdings" pitchFamily="2" charset="2"/>
              <a:buNone/>
            </a:pPr>
            <a:r>
              <a:rPr lang="en-US" sz="2400" smtClean="0">
                <a:cs typeface="Times New Roman" pitchFamily="18" charset="0"/>
              </a:rPr>
              <a:t>* The result indicates that for this system to perform at 99.99% reliability with the given terrain, distribution networks, transmission lines and antennas, the transmitter output power must be at least 114.75 dB more than the minimum receive signal level.</a:t>
            </a:r>
          </a:p>
          <a:p>
            <a:pPr eaLnBrk="1" hangingPunct="1">
              <a:buFont typeface="Wingdings" pitchFamily="2" charset="2"/>
              <a:buNone/>
            </a:pPr>
            <a:endParaRPr lang="en-US" sz="2400" smtClean="0">
              <a:cs typeface="Times New Roman" pitchFamily="18" charset="0"/>
            </a:endParaRPr>
          </a:p>
        </p:txBody>
      </p:sp>
    </p:spTree>
    <p:extLst>
      <p:ext uri="{BB962C8B-B14F-4D97-AF65-F5344CB8AC3E}">
        <p14:creationId xmlns:p14="http://schemas.microsoft.com/office/powerpoint/2010/main" xmlns="" val="40426960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Link Budget</a:t>
            </a:r>
            <a:endParaRPr lang="en-US" dirty="0"/>
          </a:p>
        </p:txBody>
      </p:sp>
      <p:sp>
        <p:nvSpPr>
          <p:cNvPr id="6" name="Text Placeholder 5"/>
          <p:cNvSpPr>
            <a:spLocks noGrp="1"/>
          </p:cNvSpPr>
          <p:nvPr>
            <p:ph type="body" idx="1"/>
          </p:nvPr>
        </p:nvSpPr>
        <p:spPr/>
        <p:txBody>
          <a:bodyPr/>
          <a:lstStyle/>
          <a:p>
            <a:pPr>
              <a:spcBef>
                <a:spcPct val="0"/>
              </a:spcBef>
            </a:pPr>
            <a:r>
              <a:rPr lang="en-US" sz="2400" b="1" dirty="0" smtClean="0">
                <a:solidFill>
                  <a:schemeClr val="tx2">
                    <a:satMod val="130000"/>
                  </a:schemeClr>
                </a:solidFill>
                <a:effectLst>
                  <a:outerShdw blurRad="50000" dist="30000" dir="5400000" algn="tl" rotWithShape="0">
                    <a:srgbClr val="000000">
                      <a:alpha val="30000"/>
                    </a:srgbClr>
                  </a:outerShdw>
                </a:effectLst>
              </a:rPr>
              <a:t>MICROWAVE COMMUNICATION</a:t>
            </a:r>
            <a:endParaRPr lang="en-US" b="1" dirty="0" smtClean="0">
              <a:solidFill>
                <a:schemeClr val="tx2">
                  <a:satMod val="130000"/>
                </a:schemeClr>
              </a:solidFill>
              <a:effectLst>
                <a:outerShdw blurRad="50000" dist="30000" dir="5400000" algn="tl" rotWithShape="0">
                  <a:srgbClr val="000000">
                    <a:alpha val="30000"/>
                  </a:srgbClr>
                </a:outerShdw>
              </a:effectLst>
            </a:endParaRPr>
          </a:p>
        </p:txBody>
      </p:sp>
      <p:pic>
        <p:nvPicPr>
          <p:cNvPr id="41986" name="Picture 2"/>
          <p:cNvPicPr>
            <a:picLocks noChangeAspect="1" noChangeArrowheads="1"/>
          </p:cNvPicPr>
          <p:nvPr/>
        </p:nvPicPr>
        <p:blipFill>
          <a:blip r:embed="rId2" cstate="print"/>
          <a:srcRect/>
          <a:stretch>
            <a:fillRect/>
          </a:stretch>
        </p:blipFill>
        <p:spPr bwMode="auto">
          <a:xfrm>
            <a:off x="4800600" y="1066800"/>
            <a:ext cx="3485454" cy="2843148"/>
          </a:xfrm>
          <a:prstGeom prst="rect">
            <a:avLst/>
          </a:prstGeom>
          <a:noFill/>
          <a:ln w="9525">
            <a:noFill/>
            <a:miter lim="800000"/>
            <a:headEnd/>
            <a:tailEnd/>
          </a:ln>
          <a:effectLst/>
        </p:spPr>
      </p:pic>
    </p:spTree>
    <p:extLst>
      <p:ext uri="{BB962C8B-B14F-4D97-AF65-F5344CB8AC3E}">
        <p14:creationId xmlns:p14="http://schemas.microsoft.com/office/powerpoint/2010/main" xmlns="" val="41975038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dirty="0"/>
              <a:t>LINK </a:t>
            </a:r>
            <a:r>
              <a:rPr lang="en-US" dirty="0" smtClean="0"/>
              <a:t>BUDGET</a:t>
            </a:r>
            <a:endParaRPr lang="en-US" dirty="0"/>
          </a:p>
        </p:txBody>
      </p:sp>
      <p:sp>
        <p:nvSpPr>
          <p:cNvPr id="2051" name="Rectangle 3"/>
          <p:cNvSpPr>
            <a:spLocks noGrp="1" noChangeArrowheads="1"/>
          </p:cNvSpPr>
          <p:nvPr>
            <p:ph idx="1"/>
          </p:nvPr>
        </p:nvSpPr>
        <p:spPr/>
        <p:txBody>
          <a:bodyPr/>
          <a:lstStyle/>
          <a:p>
            <a:pPr algn="just">
              <a:lnSpc>
                <a:spcPct val="80000"/>
              </a:lnSpc>
            </a:pPr>
            <a:r>
              <a:rPr lang="en-US" sz="2800" dirty="0" smtClean="0"/>
              <a:t>Is </a:t>
            </a:r>
            <a:r>
              <a:rPr lang="en-US" sz="2800" dirty="0"/>
              <a:t>basically the summary of all possible losses and gains that a signal may encounter along a microwave path. </a:t>
            </a:r>
            <a:endParaRPr lang="en-US" sz="2800" dirty="0" smtClean="0"/>
          </a:p>
          <a:p>
            <a:pPr algn="just">
              <a:lnSpc>
                <a:spcPct val="80000"/>
              </a:lnSpc>
            </a:pPr>
            <a:endParaRPr lang="en-US" sz="2800" dirty="0" smtClean="0"/>
          </a:p>
          <a:p>
            <a:pPr algn="just">
              <a:lnSpc>
                <a:spcPct val="80000"/>
              </a:lnSpc>
            </a:pPr>
            <a:r>
              <a:rPr lang="en-US" sz="2800" dirty="0" smtClean="0"/>
              <a:t>Once </a:t>
            </a:r>
            <a:r>
              <a:rPr lang="en-US" sz="2800" dirty="0"/>
              <a:t>the path for a microwave link has been determined, it is necessary to ensure that the received signal power is sufficient for the required signal-to noise ratio.</a:t>
            </a:r>
          </a:p>
          <a:p>
            <a:pPr algn="just">
              <a:lnSpc>
                <a:spcPct val="80000"/>
              </a:lnSpc>
            </a:pPr>
            <a:endParaRPr lang="en-US" sz="2800" dirty="0"/>
          </a:p>
        </p:txBody>
      </p:sp>
    </p:spTree>
    <p:extLst>
      <p:ext uri="{BB962C8B-B14F-4D97-AF65-F5344CB8AC3E}">
        <p14:creationId xmlns:p14="http://schemas.microsoft.com/office/powerpoint/2010/main" xmlns="" val="1138944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ssolv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Microwave System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gain of an antenna is proportional to its electrical size.</a:t>
            </a:r>
          </a:p>
          <a:p>
            <a:r>
              <a:rPr lang="en-US" dirty="0" smtClean="0"/>
              <a:t>A 1% bandwidth provides more frequency range at microwave frequencies than that of HF.</a:t>
            </a:r>
          </a:p>
          <a:p>
            <a:r>
              <a:rPr lang="en-US" dirty="0" smtClean="0"/>
              <a:t>Microwave signals travel predominantly by LOS.</a:t>
            </a:r>
          </a:p>
          <a:p>
            <a:r>
              <a:rPr lang="en-US" dirty="0" smtClean="0"/>
              <a:t>There is much less background noise at microwave frequencies than at RF.</a:t>
            </a:r>
          </a:p>
          <a:p>
            <a:r>
              <a:rPr lang="en-US" dirty="0" smtClean="0"/>
              <a:t>Microwave systems do not require a right-of-way acquisition between stations.</a:t>
            </a:r>
          </a:p>
          <a:p>
            <a:r>
              <a:rPr lang="en-US" dirty="0" smtClean="0"/>
              <a:t>Fewer repeaters are necessary for amplification.</a:t>
            </a:r>
          </a:p>
          <a:p>
            <a:r>
              <a:rPr lang="en-US" dirty="0" smtClean="0"/>
              <a:t>Underground facilities are minimized.</a:t>
            </a:r>
          </a:p>
          <a:p>
            <a:r>
              <a:rPr lang="en-US" dirty="0" smtClean="0"/>
              <a:t>Increased reliability and less maintenance.</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5</a:t>
            </a:fld>
            <a:endParaRPr kumimoji="0" lang="en-US" dirty="0"/>
          </a:p>
        </p:txBody>
      </p:sp>
    </p:spTree>
    <p:extLst>
      <p:ext uri="{BB962C8B-B14F-4D97-AF65-F5344CB8AC3E}">
        <p14:creationId xmlns:p14="http://schemas.microsoft.com/office/powerpoint/2010/main" xmlns="" val="9320722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solidFill>
                  <a:schemeClr val="tx2"/>
                </a:solidFill>
              </a:rPr>
              <a:t>Transmitter Output Power</a:t>
            </a:r>
            <a:endParaRPr lang="en-US" dirty="0"/>
          </a:p>
        </p:txBody>
      </p:sp>
      <p:sp>
        <p:nvSpPr>
          <p:cNvPr id="5" name="Content Placeholder 4"/>
          <p:cNvSpPr>
            <a:spLocks noGrp="1"/>
          </p:cNvSpPr>
          <p:nvPr>
            <p:ph idx="1"/>
          </p:nvPr>
        </p:nvSpPr>
        <p:spPr>
          <a:xfrm>
            <a:off x="533400" y="1295400"/>
            <a:ext cx="7802880" cy="838200"/>
          </a:xfrm>
        </p:spPr>
        <p:txBody>
          <a:bodyPr>
            <a:normAutofit fontScale="92500" lnSpcReduction="20000"/>
          </a:bodyPr>
          <a:lstStyle/>
          <a:p>
            <a:pPr marL="807720" lvl="1" indent="-533400" algn="just">
              <a:lnSpc>
                <a:spcPct val="90000"/>
              </a:lnSpc>
              <a:buFont typeface="Wingdings" pitchFamily="2" charset="2"/>
              <a:buChar char="§"/>
            </a:pPr>
            <a:r>
              <a:rPr lang="en-US" sz="1600" dirty="0" smtClean="0"/>
              <a:t>taken from the </a:t>
            </a:r>
            <a:r>
              <a:rPr lang="en-US" sz="1600" dirty="0" smtClean="0">
                <a:solidFill>
                  <a:srgbClr val="FF0000"/>
                </a:solidFill>
              </a:rPr>
              <a:t>data sheet </a:t>
            </a:r>
            <a:r>
              <a:rPr lang="en-US" sz="1600" dirty="0" smtClean="0"/>
              <a:t>(specifications) of the microwave radio equipment.</a:t>
            </a:r>
          </a:p>
          <a:p>
            <a:pPr marL="807720" lvl="1" indent="-533400" algn="just">
              <a:lnSpc>
                <a:spcPct val="90000"/>
              </a:lnSpc>
              <a:buFont typeface="Wingdings" pitchFamily="2" charset="2"/>
              <a:buChar char="§"/>
            </a:pPr>
            <a:r>
              <a:rPr lang="en-US" sz="1600" dirty="0" smtClean="0"/>
              <a:t>This is the amount of microwave carrier output power, usually expressed in </a:t>
            </a:r>
            <a:r>
              <a:rPr lang="en-US" sz="1600" dirty="0" err="1" smtClean="0"/>
              <a:t>dB</a:t>
            </a:r>
            <a:r>
              <a:rPr lang="en-US" sz="1600" baseline="-25000" dirty="0" err="1" smtClean="0"/>
              <a:t>m</a:t>
            </a:r>
            <a:r>
              <a:rPr lang="en-US" sz="1600" dirty="0" smtClean="0"/>
              <a:t>.</a:t>
            </a:r>
            <a:endParaRPr lang="en-US" sz="1800" dirty="0"/>
          </a:p>
        </p:txBody>
      </p:sp>
      <p:pic>
        <p:nvPicPr>
          <p:cNvPr id="6" name="Picture 2"/>
          <p:cNvPicPr>
            <a:picLocks noChangeAspect="1" noChangeArrowheads="1"/>
          </p:cNvPicPr>
          <p:nvPr/>
        </p:nvPicPr>
        <p:blipFill>
          <a:blip r:embed="rId2" cstate="print"/>
          <a:srcRect/>
          <a:stretch>
            <a:fillRect/>
          </a:stretch>
        </p:blipFill>
        <p:spPr bwMode="auto">
          <a:xfrm>
            <a:off x="685800" y="2057400"/>
            <a:ext cx="7772400" cy="4485604"/>
          </a:xfrm>
          <a:prstGeom prst="rect">
            <a:avLst/>
          </a:prstGeom>
          <a:noFill/>
          <a:ln w="9525">
            <a:noFill/>
            <a:miter lim="800000"/>
            <a:headEnd/>
            <a:tailEnd/>
          </a:ln>
          <a:effectLst/>
        </p:spPr>
      </p:pic>
      <p:sp>
        <p:nvSpPr>
          <p:cNvPr id="7" name="Oval 6"/>
          <p:cNvSpPr/>
          <p:nvPr/>
        </p:nvSpPr>
        <p:spPr>
          <a:xfrm>
            <a:off x="762000" y="3124200"/>
            <a:ext cx="1447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7800" y="3124200"/>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8831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Verdana" pitchFamily="34" charset="0"/>
              </a:rPr>
              <a:t>Antenna Gain</a:t>
            </a:r>
            <a:endParaRPr lang="en-US" dirty="0"/>
          </a:p>
        </p:txBody>
      </p:sp>
      <p:sp>
        <p:nvSpPr>
          <p:cNvPr id="3" name="Content Placeholder 2"/>
          <p:cNvSpPr>
            <a:spLocks noGrp="1"/>
          </p:cNvSpPr>
          <p:nvPr>
            <p:ph idx="1"/>
          </p:nvPr>
        </p:nvSpPr>
        <p:spPr/>
        <p:txBody>
          <a:bodyPr>
            <a:normAutofit fontScale="85000" lnSpcReduction="10000"/>
          </a:bodyPr>
          <a:lstStyle/>
          <a:p>
            <a:pPr marL="533400" indent="-533400"/>
            <a:r>
              <a:rPr lang="en-US" sz="3600" dirty="0" err="1" smtClean="0">
                <a:latin typeface="Verdana" pitchFamily="34" charset="0"/>
              </a:rPr>
              <a:t>Tx</a:t>
            </a:r>
            <a:r>
              <a:rPr lang="en-US" sz="3600" dirty="0" smtClean="0">
                <a:latin typeface="Verdana" pitchFamily="34" charset="0"/>
              </a:rPr>
              <a:t> Antenna Gain</a:t>
            </a:r>
          </a:p>
          <a:p>
            <a:pPr marL="807720" lvl="1" indent="-533400" algn="just">
              <a:lnSpc>
                <a:spcPct val="90000"/>
              </a:lnSpc>
              <a:buFont typeface="Wingdings" pitchFamily="2" charset="2"/>
              <a:buChar char="§"/>
            </a:pPr>
            <a:r>
              <a:rPr lang="en-US" sz="2400" dirty="0" smtClean="0"/>
              <a:t>taken from the specifications of the parabolic dish. </a:t>
            </a:r>
          </a:p>
          <a:p>
            <a:pPr marL="807720" lvl="1" indent="-533400" algn="just">
              <a:lnSpc>
                <a:spcPct val="90000"/>
              </a:lnSpc>
              <a:buFont typeface="Wingdings" pitchFamily="2" charset="2"/>
              <a:buChar char="§"/>
            </a:pPr>
            <a:r>
              <a:rPr lang="en-US" sz="2400" dirty="0" smtClean="0"/>
              <a:t>The amount of increase in the signal density when it undergoes the process of being focused into a pencil beam.</a:t>
            </a:r>
          </a:p>
          <a:p>
            <a:pPr marL="807720" lvl="1" indent="-533400" algn="just">
              <a:lnSpc>
                <a:spcPct val="90000"/>
              </a:lnSpc>
              <a:buFont typeface="Wingdings" pitchFamily="2" charset="2"/>
              <a:buChar char="§"/>
            </a:pPr>
            <a:r>
              <a:rPr lang="en-US" sz="2400" dirty="0" smtClean="0"/>
              <a:t>This amount of gain, usually expressed in dB (over isotropic)</a:t>
            </a:r>
          </a:p>
          <a:p>
            <a:pPr marL="533400" indent="-533400"/>
            <a:r>
              <a:rPr lang="en-US" sz="3600" dirty="0" smtClean="0">
                <a:latin typeface="Verdana" pitchFamily="34" charset="0"/>
              </a:rPr>
              <a:t>Rx Antenna Gain</a:t>
            </a:r>
            <a:endParaRPr lang="en-US" sz="3600" dirty="0" smtClean="0">
              <a:solidFill>
                <a:schemeClr val="tx2"/>
              </a:solidFill>
            </a:endParaRPr>
          </a:p>
          <a:p>
            <a:pPr marL="807720" lvl="1" indent="-533400" algn="just">
              <a:lnSpc>
                <a:spcPct val="90000"/>
              </a:lnSpc>
              <a:buFont typeface="Wingdings" pitchFamily="2" charset="2"/>
              <a:buChar char="§"/>
            </a:pPr>
            <a:r>
              <a:rPr lang="en-US" sz="2400" dirty="0" smtClean="0"/>
              <a:t>taken  from the specifications of the parabolic dish. </a:t>
            </a:r>
          </a:p>
          <a:p>
            <a:pPr marL="807720" lvl="1" indent="-533400" algn="just">
              <a:lnSpc>
                <a:spcPct val="90000"/>
              </a:lnSpc>
              <a:buFont typeface="Wingdings" pitchFamily="2" charset="2"/>
              <a:buChar char="§"/>
            </a:pPr>
            <a:r>
              <a:rPr lang="en-US" sz="2400" dirty="0" smtClean="0"/>
              <a:t>This amount of gain, usually expressed in dB (over isotropic)</a:t>
            </a:r>
          </a:p>
          <a:p>
            <a:pPr marL="807720" lvl="1" indent="-533400" algn="just">
              <a:lnSpc>
                <a:spcPct val="90000"/>
              </a:lnSpc>
              <a:buFont typeface="Wingdings" pitchFamily="2" charset="2"/>
              <a:buChar char="§"/>
            </a:pPr>
            <a:r>
              <a:rPr lang="en-US" sz="2400" dirty="0" smtClean="0"/>
              <a:t>The amount of  increase in the signal density when it undergoes the process of being focused back into the waveguide. </a:t>
            </a:r>
          </a:p>
          <a:p>
            <a:pPr marL="807720" lvl="1" indent="-533400">
              <a:lnSpc>
                <a:spcPct val="90000"/>
              </a:lnSpc>
              <a:buFont typeface="Wingdings" pitchFamily="2" charset="2"/>
              <a:buChar char="§"/>
            </a:pPr>
            <a:endParaRPr lang="en-US" sz="1800" dirty="0"/>
          </a:p>
        </p:txBody>
      </p:sp>
    </p:spTree>
    <p:extLst>
      <p:ext uri="{BB962C8B-B14F-4D97-AF65-F5344CB8AC3E}">
        <p14:creationId xmlns:p14="http://schemas.microsoft.com/office/powerpoint/2010/main" xmlns="" val="36313853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Verdana" pitchFamily="34" charset="0"/>
              </a:rPr>
              <a:t>Antenna Gain</a:t>
            </a:r>
            <a:endParaRPr lang="en-AU" dirty="0"/>
          </a:p>
        </p:txBody>
      </p:sp>
      <p:pic>
        <p:nvPicPr>
          <p:cNvPr id="4" name="Picture 1"/>
          <p:cNvPicPr>
            <a:picLocks noChangeAspect="1" noChangeArrowheads="1"/>
          </p:cNvPicPr>
          <p:nvPr/>
        </p:nvPicPr>
        <p:blipFill>
          <a:blip r:embed="rId2" cstate="print"/>
          <a:srcRect/>
          <a:stretch>
            <a:fillRect/>
          </a:stretch>
        </p:blipFill>
        <p:spPr bwMode="auto">
          <a:xfrm>
            <a:off x="838200" y="1676400"/>
            <a:ext cx="7712690" cy="4495800"/>
          </a:xfrm>
          <a:prstGeom prst="rect">
            <a:avLst/>
          </a:prstGeom>
          <a:noFill/>
          <a:ln w="9525">
            <a:noFill/>
            <a:miter lim="800000"/>
            <a:headEnd/>
            <a:tailEnd/>
          </a:ln>
          <a:effectLst/>
        </p:spPr>
      </p:pic>
    </p:spTree>
    <p:extLst>
      <p:ext uri="{BB962C8B-B14F-4D97-AF65-F5344CB8AC3E}">
        <p14:creationId xmlns:p14="http://schemas.microsoft.com/office/powerpoint/2010/main" xmlns="" val="4116936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normAutofit fontScale="90000"/>
          </a:bodyPr>
          <a:lstStyle/>
          <a:p>
            <a:r>
              <a:rPr lang="en-US" b="1" dirty="0" smtClean="0">
                <a:effectLst/>
                <a:latin typeface="Verdana" pitchFamily="34" charset="0"/>
              </a:rPr>
              <a:t>Types of Gain</a:t>
            </a:r>
            <a:endParaRPr lang="en-US" b="1" dirty="0">
              <a:effectLst/>
              <a:latin typeface="Verdana" pitchFamily="34" charset="0"/>
            </a:endParaRPr>
          </a:p>
        </p:txBody>
      </p:sp>
      <p:sp>
        <p:nvSpPr>
          <p:cNvPr id="60421" name="Rectangle 5"/>
          <p:cNvSpPr>
            <a:spLocks noGrp="1" noChangeArrowheads="1"/>
          </p:cNvSpPr>
          <p:nvPr>
            <p:ph idx="1"/>
          </p:nvPr>
        </p:nvSpPr>
        <p:spPr/>
        <p:txBody>
          <a:bodyPr>
            <a:normAutofit lnSpcReduction="10000"/>
          </a:bodyPr>
          <a:lstStyle/>
          <a:p>
            <a:pPr marL="533400" indent="-533400"/>
            <a:r>
              <a:rPr lang="en-US" sz="3600" dirty="0" smtClean="0">
                <a:latin typeface="Verdana" pitchFamily="34" charset="0"/>
              </a:rPr>
              <a:t>Received Signal Level (RSL)</a:t>
            </a:r>
          </a:p>
          <a:p>
            <a:pPr marL="807720" lvl="1" indent="-533400" algn="just">
              <a:lnSpc>
                <a:spcPct val="90000"/>
              </a:lnSpc>
              <a:buFont typeface="Wingdings" pitchFamily="2" charset="2"/>
              <a:buChar char="§"/>
            </a:pPr>
            <a:r>
              <a:rPr lang="en-US" sz="2400" dirty="0" smtClean="0"/>
              <a:t>computed from a formula. </a:t>
            </a:r>
          </a:p>
          <a:p>
            <a:pPr marL="807720" lvl="1" indent="-533400" algn="just">
              <a:lnSpc>
                <a:spcPct val="90000"/>
              </a:lnSpc>
              <a:buFont typeface="Wingdings" pitchFamily="2" charset="2"/>
              <a:buChar char="§"/>
            </a:pPr>
            <a:r>
              <a:rPr lang="en-US" sz="2400" dirty="0" smtClean="0"/>
              <a:t>This is the amount of input signal into the receiver from the waveguide. </a:t>
            </a:r>
          </a:p>
          <a:p>
            <a:pPr marL="807720" lvl="1" indent="-533400" algn="just">
              <a:lnSpc>
                <a:spcPct val="90000"/>
              </a:lnSpc>
              <a:buFont typeface="Wingdings" pitchFamily="2" charset="2"/>
              <a:buChar char="§"/>
            </a:pPr>
            <a:r>
              <a:rPr lang="en-US" sz="2400" dirty="0" smtClean="0"/>
              <a:t>It is the sum of all losses and gains on the transmitter output.</a:t>
            </a:r>
          </a:p>
          <a:p>
            <a:pPr marL="533400" indent="-533400"/>
            <a:r>
              <a:rPr lang="en-US" sz="3600" dirty="0" smtClean="0">
                <a:latin typeface="Verdana" pitchFamily="34" charset="0"/>
              </a:rPr>
              <a:t>Receiver Threshold Power</a:t>
            </a:r>
          </a:p>
          <a:p>
            <a:pPr marL="807720" lvl="1" indent="-533400" algn="just">
              <a:lnSpc>
                <a:spcPct val="90000"/>
              </a:lnSpc>
              <a:buFont typeface="Wingdings" pitchFamily="2" charset="2"/>
              <a:buChar char="§"/>
            </a:pPr>
            <a:r>
              <a:rPr lang="en-US" sz="2400" dirty="0" smtClean="0"/>
              <a:t>taken from specs of radio equipment. </a:t>
            </a:r>
          </a:p>
          <a:p>
            <a:pPr marL="807720" lvl="1" indent="-533400" algn="just">
              <a:lnSpc>
                <a:spcPct val="90000"/>
              </a:lnSpc>
              <a:buFont typeface="Wingdings" pitchFamily="2" charset="2"/>
              <a:buChar char="§"/>
            </a:pPr>
            <a:r>
              <a:rPr lang="en-US" sz="2400" dirty="0" smtClean="0"/>
              <a:t>This is the minimum amount of microwave carrier input power, usually expressed in </a:t>
            </a:r>
            <a:r>
              <a:rPr lang="en-US" sz="2400" dirty="0" err="1" smtClean="0"/>
              <a:t>dBm</a:t>
            </a:r>
            <a:r>
              <a:rPr lang="en-US" sz="2400" dirty="0" smtClean="0"/>
              <a:t> which the receiver can still accurately detect and discriminate information carried. (C/N)</a:t>
            </a:r>
          </a:p>
        </p:txBody>
      </p:sp>
    </p:spTree>
    <p:extLst>
      <p:ext uri="{BB962C8B-B14F-4D97-AF65-F5344CB8AC3E}">
        <p14:creationId xmlns:p14="http://schemas.microsoft.com/office/powerpoint/2010/main" xmlns="" val="611470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dissolve">
                                      <p:cBhvr>
                                        <p:cTn id="12"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utoUpdateAnimBg="0"/>
      <p:bldP spid="6042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Verdana" pitchFamily="34" charset="0"/>
              </a:rPr>
              <a:t>Receiver Threshold Power</a:t>
            </a:r>
            <a:endParaRPr lang="en-AU" dirty="0"/>
          </a:p>
        </p:txBody>
      </p:sp>
      <p:pic>
        <p:nvPicPr>
          <p:cNvPr id="5" name="Picture 2"/>
          <p:cNvPicPr>
            <a:picLocks noChangeAspect="1" noChangeArrowheads="1"/>
          </p:cNvPicPr>
          <p:nvPr/>
        </p:nvPicPr>
        <p:blipFill>
          <a:blip r:embed="rId2" cstate="print"/>
          <a:srcRect/>
          <a:stretch>
            <a:fillRect/>
          </a:stretch>
        </p:blipFill>
        <p:spPr bwMode="auto">
          <a:xfrm>
            <a:off x="503892" y="1600200"/>
            <a:ext cx="8106708" cy="4829175"/>
          </a:xfrm>
          <a:prstGeom prst="rect">
            <a:avLst/>
          </a:prstGeom>
          <a:noFill/>
          <a:ln w="9525">
            <a:noFill/>
            <a:miter lim="800000"/>
            <a:headEnd/>
            <a:tailEnd/>
          </a:ln>
          <a:effectLst/>
        </p:spPr>
      </p:pic>
      <p:sp>
        <p:nvSpPr>
          <p:cNvPr id="6" name="Oval 5"/>
          <p:cNvSpPr/>
          <p:nvPr/>
        </p:nvSpPr>
        <p:spPr>
          <a:xfrm>
            <a:off x="762000" y="2667001"/>
            <a:ext cx="1447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0" y="2743201"/>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804367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Losses</a:t>
            </a:r>
            <a:endParaRPr lang="en-AU" dirty="0"/>
          </a:p>
        </p:txBody>
      </p:sp>
      <p:sp>
        <p:nvSpPr>
          <p:cNvPr id="5" name="Text Placeholder 4"/>
          <p:cNvSpPr>
            <a:spLocks noGrp="1"/>
          </p:cNvSpPr>
          <p:nvPr>
            <p:ph type="body" idx="1"/>
          </p:nvPr>
        </p:nvSpPr>
        <p:spPr/>
        <p:txBody>
          <a:bodyPr/>
          <a:lstStyle/>
          <a:p>
            <a:r>
              <a:rPr lang="en-US" dirty="0" smtClean="0"/>
              <a:t>Link Budget Analysis</a:t>
            </a:r>
            <a:endParaRPr lang="en-AU" dirty="0"/>
          </a:p>
        </p:txBody>
      </p:sp>
    </p:spTree>
    <p:extLst>
      <p:ext uri="{BB962C8B-B14F-4D97-AF65-F5344CB8AC3E}">
        <p14:creationId xmlns:p14="http://schemas.microsoft.com/office/powerpoint/2010/main" xmlns="" val="39727929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b="1" dirty="0">
                <a:effectLst/>
                <a:latin typeface="Verdana" pitchFamily="34" charset="0"/>
              </a:rPr>
              <a:t>TYPES OF LOSSES</a:t>
            </a:r>
          </a:p>
        </p:txBody>
      </p:sp>
      <p:sp>
        <p:nvSpPr>
          <p:cNvPr id="77827" name="Rectangle 3"/>
          <p:cNvSpPr>
            <a:spLocks noGrp="1" noChangeArrowheads="1"/>
          </p:cNvSpPr>
          <p:nvPr>
            <p:ph idx="1"/>
          </p:nvPr>
        </p:nvSpPr>
        <p:spPr/>
        <p:txBody>
          <a:bodyPr/>
          <a:lstStyle/>
          <a:p>
            <a:pPr marL="609600" indent="-609600"/>
            <a:r>
              <a:rPr lang="en-US" sz="3600" dirty="0" smtClean="0">
                <a:solidFill>
                  <a:schemeClr val="tx2"/>
                </a:solidFill>
              </a:rPr>
              <a:t>Free </a:t>
            </a:r>
            <a:r>
              <a:rPr lang="en-US" sz="3600" dirty="0">
                <a:solidFill>
                  <a:schemeClr val="tx2"/>
                </a:solidFill>
              </a:rPr>
              <a:t>Space Loss / </a:t>
            </a:r>
            <a:r>
              <a:rPr lang="en-US" sz="3600" dirty="0" smtClean="0">
                <a:solidFill>
                  <a:schemeClr val="tx2"/>
                </a:solidFill>
              </a:rPr>
              <a:t>Path </a:t>
            </a:r>
            <a:r>
              <a:rPr lang="en-US" sz="3600" dirty="0">
                <a:solidFill>
                  <a:schemeClr val="tx2"/>
                </a:solidFill>
              </a:rPr>
              <a:t>Attenuation (FSL / </a:t>
            </a:r>
            <a:r>
              <a:rPr lang="en-US" sz="3600" dirty="0" smtClean="0">
                <a:solidFill>
                  <a:schemeClr val="tx2"/>
                </a:solidFill>
              </a:rPr>
              <a:t>PA)</a:t>
            </a:r>
          </a:p>
          <a:p>
            <a:pPr marL="883920" lvl="1" indent="-609600"/>
            <a:r>
              <a:rPr lang="en-US" sz="2400" dirty="0" smtClean="0"/>
              <a:t>Computed </a:t>
            </a:r>
            <a:r>
              <a:rPr lang="en-US" sz="2400" dirty="0"/>
              <a:t>from a formula. This amount of loss, expressed in dB, is how much the signal density reduces as it travels in free space</a:t>
            </a:r>
            <a:r>
              <a:rPr lang="en-US" sz="2400" dirty="0" smtClean="0"/>
              <a:t>.</a:t>
            </a:r>
          </a:p>
          <a:p>
            <a:pPr marL="609600" indent="-609600"/>
            <a:r>
              <a:rPr lang="en-US" sz="3600" dirty="0" smtClean="0">
                <a:solidFill>
                  <a:schemeClr val="tx2"/>
                </a:solidFill>
              </a:rPr>
              <a:t>Total Transmission Loss</a:t>
            </a:r>
          </a:p>
          <a:p>
            <a:pPr marL="883920" lvl="1" indent="-609600"/>
            <a:r>
              <a:rPr lang="en-US" dirty="0" smtClean="0"/>
              <a:t>losses due to the transmission medium used in connecting radio equipment to antenna.</a:t>
            </a:r>
            <a:endParaRPr lang="en-US" dirty="0">
              <a:solidFill>
                <a:schemeClr val="tx2"/>
              </a:solidFill>
            </a:endParaRPr>
          </a:p>
          <a:p>
            <a:pPr marL="609600" indent="-609600" algn="just">
              <a:buFont typeface="Wingdings" pitchFamily="2" charset="2"/>
              <a:buNone/>
            </a:pPr>
            <a:endParaRPr lang="en-US" sz="2800" dirty="0"/>
          </a:p>
        </p:txBody>
      </p:sp>
    </p:spTree>
    <p:extLst>
      <p:ext uri="{BB962C8B-B14F-4D97-AF65-F5344CB8AC3E}">
        <p14:creationId xmlns:p14="http://schemas.microsoft.com/office/powerpoint/2010/main" xmlns="" val="4246781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ssolve">
                                      <p:cBhvr>
                                        <p:cTn id="7" dur="500"/>
                                        <p:tgtEl>
                                          <p:spTgt spid="778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7"/>
                                        </p:tgtEl>
                                        <p:attrNameLst>
                                          <p:attrName>style.visibility</p:attrName>
                                        </p:attrNameLst>
                                      </p:cBhvr>
                                      <p:to>
                                        <p:strVal val="visible"/>
                                      </p:to>
                                    </p:set>
                                    <p:animEffect transition="in" filter="dissolve">
                                      <p:cBhvr>
                                        <p:cTn id="12"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Free-Space Loss (FSL)</a:t>
            </a:r>
            <a:endParaRPr lang="en-US" dirty="0"/>
          </a:p>
        </p:txBody>
      </p:sp>
      <p:sp>
        <p:nvSpPr>
          <p:cNvPr id="3" name="Content Placeholder 2"/>
          <p:cNvSpPr>
            <a:spLocks noGrp="1"/>
          </p:cNvSpPr>
          <p:nvPr>
            <p:ph idx="1"/>
          </p:nvPr>
        </p:nvSpPr>
        <p:spPr/>
        <p:txBody>
          <a:bodyPr>
            <a:normAutofit/>
          </a:bodyPr>
          <a:lstStyle/>
          <a:p>
            <a:r>
              <a:rPr lang="en-US" sz="2800" dirty="0" smtClean="0"/>
              <a:t>where D is measured in kilometers;</a:t>
            </a:r>
          </a:p>
          <a:p>
            <a:endParaRPr lang="en-US" sz="2800" dirty="0" smtClean="0"/>
          </a:p>
          <a:p>
            <a:endParaRPr lang="en-US" sz="2800" dirty="0" smtClean="0"/>
          </a:p>
          <a:p>
            <a:r>
              <a:rPr lang="en-US" sz="2800" dirty="0" smtClean="0"/>
              <a:t>where D is measured in statute miles;</a:t>
            </a:r>
          </a:p>
          <a:p>
            <a:endParaRPr lang="en-US" sz="2800" dirty="0" smtClean="0"/>
          </a:p>
          <a:p>
            <a:endParaRPr lang="en-US" sz="2800" dirty="0" smtClean="0"/>
          </a:p>
          <a:p>
            <a:r>
              <a:rPr lang="en-US" sz="2800" dirty="0" smtClean="0"/>
              <a:t>where D is measured in nautical miles;</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1284511784"/>
              </p:ext>
            </p:extLst>
          </p:nvPr>
        </p:nvGraphicFramePr>
        <p:xfrm>
          <a:off x="1676400" y="2133600"/>
          <a:ext cx="5715000" cy="547181"/>
        </p:xfrm>
        <a:graphic>
          <a:graphicData uri="http://schemas.openxmlformats.org/presentationml/2006/ole">
            <p:oleObj spid="_x0000_s12302" name="Equation" r:id="rId3" imgW="2387600" imgH="228600" progId="Equation.3">
              <p:embed/>
            </p:oleObj>
          </a:graphicData>
        </a:graphic>
      </p:graphicFrame>
      <p:graphicFrame>
        <p:nvGraphicFramePr>
          <p:cNvPr id="8195" name="Object 3"/>
          <p:cNvGraphicFramePr>
            <a:graphicFrameLocks noChangeAspect="1"/>
          </p:cNvGraphicFramePr>
          <p:nvPr>
            <p:extLst>
              <p:ext uri="{D42A27DB-BD31-4B8C-83A1-F6EECF244321}">
                <p14:modId xmlns:p14="http://schemas.microsoft.com/office/powerpoint/2010/main" xmlns="" val="71201191"/>
              </p:ext>
            </p:extLst>
          </p:nvPr>
        </p:nvGraphicFramePr>
        <p:xfrm>
          <a:off x="1676400" y="3657600"/>
          <a:ext cx="5715000" cy="547687"/>
        </p:xfrm>
        <a:graphic>
          <a:graphicData uri="http://schemas.openxmlformats.org/presentationml/2006/ole">
            <p:oleObj spid="_x0000_s12303" name="Equation" r:id="rId4" imgW="2387600" imgH="228600" progId="Equation.3">
              <p:embed/>
            </p:oleObj>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xmlns="" val="2793765375"/>
              </p:ext>
            </p:extLst>
          </p:nvPr>
        </p:nvGraphicFramePr>
        <p:xfrm>
          <a:off x="1585913" y="5181600"/>
          <a:ext cx="5745162" cy="547688"/>
        </p:xfrm>
        <a:graphic>
          <a:graphicData uri="http://schemas.openxmlformats.org/presentationml/2006/ole">
            <p:oleObj spid="_x0000_s12304" name="Equation" r:id="rId5" imgW="2400300" imgH="228600" progId="Equation.3">
              <p:embed/>
            </p:oleObj>
          </a:graphicData>
        </a:graphic>
      </p:graphicFrame>
      <p:sp>
        <p:nvSpPr>
          <p:cNvPr id="7" name="TextBox 6"/>
          <p:cNvSpPr txBox="1"/>
          <p:nvPr/>
        </p:nvSpPr>
        <p:spPr>
          <a:xfrm>
            <a:off x="1447800" y="5867400"/>
            <a:ext cx="6400800" cy="646331"/>
          </a:xfrm>
          <a:prstGeom prst="rect">
            <a:avLst/>
          </a:prstGeom>
          <a:noFill/>
        </p:spPr>
        <p:txBody>
          <a:bodyPr wrap="square" rtlCol="0">
            <a:spAutoFit/>
          </a:bodyPr>
          <a:lstStyle/>
          <a:p>
            <a:r>
              <a:rPr lang="en-US" b="1" dirty="0" smtClean="0"/>
              <a:t>Note: 	</a:t>
            </a:r>
            <a:r>
              <a:rPr lang="en-US" dirty="0" smtClean="0"/>
              <a:t>If F is stated in gigahertz, add 60 to the value of the 	constant term.</a:t>
            </a:r>
            <a:endParaRPr lang="en-US" dirty="0"/>
          </a:p>
        </p:txBody>
      </p:sp>
    </p:spTree>
    <p:extLst>
      <p:ext uri="{BB962C8B-B14F-4D97-AF65-F5344CB8AC3E}">
        <p14:creationId xmlns:p14="http://schemas.microsoft.com/office/powerpoint/2010/main" xmlns="" val="2470051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sz="4000">
                <a:latin typeface="Verdana" pitchFamily="34" charset="0"/>
              </a:rPr>
              <a:t>Transmission Losses</a:t>
            </a:r>
          </a:p>
        </p:txBody>
      </p:sp>
      <p:sp>
        <p:nvSpPr>
          <p:cNvPr id="102403" name="Rectangle 3"/>
          <p:cNvSpPr>
            <a:spLocks noGrp="1" noChangeArrowheads="1"/>
          </p:cNvSpPr>
          <p:nvPr>
            <p:ph idx="1"/>
          </p:nvPr>
        </p:nvSpPr>
        <p:spPr/>
        <p:txBody>
          <a:bodyPr>
            <a:normAutofit/>
          </a:bodyPr>
          <a:lstStyle/>
          <a:p>
            <a:pPr>
              <a:lnSpc>
                <a:spcPct val="80000"/>
              </a:lnSpc>
            </a:pPr>
            <a:r>
              <a:rPr lang="en-US" dirty="0" smtClean="0">
                <a:solidFill>
                  <a:schemeClr val="tx2"/>
                </a:solidFill>
              </a:rPr>
              <a:t>WAVEGUIDE </a:t>
            </a:r>
            <a:r>
              <a:rPr lang="en-US" dirty="0">
                <a:solidFill>
                  <a:schemeClr val="tx2"/>
                </a:solidFill>
              </a:rPr>
              <a:t>LOSS </a:t>
            </a:r>
            <a:endParaRPr lang="en-US" dirty="0" smtClean="0">
              <a:solidFill>
                <a:schemeClr val="tx2"/>
              </a:solidFill>
            </a:endParaRPr>
          </a:p>
          <a:p>
            <a:pPr lvl="1">
              <a:lnSpc>
                <a:spcPct val="80000"/>
              </a:lnSpc>
            </a:pPr>
            <a:r>
              <a:rPr lang="en-US" sz="1600" dirty="0" smtClean="0"/>
              <a:t>Taken </a:t>
            </a:r>
            <a:r>
              <a:rPr lang="en-US" sz="1600" dirty="0"/>
              <a:t>from the specs of the waveguide used. This is the amount of loss, usually expressed in dB per unit length (dB/ft or dB/m) of signal as it travels in the </a:t>
            </a:r>
            <a:r>
              <a:rPr lang="en-US" sz="1600" dirty="0" smtClean="0"/>
              <a:t>waveguide.</a:t>
            </a:r>
          </a:p>
          <a:p>
            <a:pPr>
              <a:lnSpc>
                <a:spcPct val="80000"/>
              </a:lnSpc>
            </a:pPr>
            <a:r>
              <a:rPr lang="en-US" dirty="0" smtClean="0">
                <a:solidFill>
                  <a:schemeClr val="tx2"/>
                </a:solidFill>
              </a:rPr>
              <a:t>CONNECTOR LOSS</a:t>
            </a:r>
            <a:endParaRPr lang="en-US" sz="2400" dirty="0">
              <a:solidFill>
                <a:schemeClr val="tx2"/>
              </a:solidFill>
            </a:endParaRPr>
          </a:p>
          <a:p>
            <a:pPr lvl="1">
              <a:lnSpc>
                <a:spcPct val="80000"/>
              </a:lnSpc>
            </a:pPr>
            <a:r>
              <a:rPr lang="en-US" sz="2000" dirty="0" smtClean="0"/>
              <a:t>taken </a:t>
            </a:r>
            <a:r>
              <a:rPr lang="en-US" sz="2000" dirty="0"/>
              <a:t>from specs (0.5 </a:t>
            </a:r>
            <a:r>
              <a:rPr lang="en-US" sz="2000" dirty="0" smtClean="0"/>
              <a:t>dB)</a:t>
            </a:r>
          </a:p>
          <a:p>
            <a:pPr>
              <a:lnSpc>
                <a:spcPct val="80000"/>
              </a:lnSpc>
            </a:pPr>
            <a:r>
              <a:rPr lang="en-US" dirty="0" smtClean="0">
                <a:solidFill>
                  <a:schemeClr val="tx2"/>
                </a:solidFill>
              </a:rPr>
              <a:t>COUPLING LOSS</a:t>
            </a:r>
            <a:endParaRPr lang="en-US" sz="2400" dirty="0">
              <a:solidFill>
                <a:schemeClr val="tx2"/>
              </a:solidFill>
            </a:endParaRPr>
          </a:p>
          <a:p>
            <a:pPr lvl="1">
              <a:lnSpc>
                <a:spcPct val="80000"/>
              </a:lnSpc>
            </a:pPr>
            <a:r>
              <a:rPr lang="en-US" sz="2000" dirty="0" smtClean="0"/>
              <a:t>taken </a:t>
            </a:r>
            <a:r>
              <a:rPr lang="en-US" sz="2000" dirty="0"/>
              <a:t>form specs (coax to waveguide </a:t>
            </a:r>
            <a:r>
              <a:rPr lang="en-US" sz="2000" dirty="0" smtClean="0"/>
              <a:t>to air)</a:t>
            </a:r>
          </a:p>
          <a:p>
            <a:pPr>
              <a:lnSpc>
                <a:spcPct val="80000"/>
              </a:lnSpc>
            </a:pPr>
            <a:r>
              <a:rPr lang="en-US" dirty="0" smtClean="0">
                <a:solidFill>
                  <a:schemeClr val="tx2"/>
                </a:solidFill>
              </a:rPr>
              <a:t>HYBRID LOSS</a:t>
            </a:r>
            <a:endParaRPr lang="en-US" sz="2400" dirty="0" smtClean="0">
              <a:solidFill>
                <a:schemeClr val="tx2"/>
              </a:solidFill>
              <a:latin typeface="Arial Rounded MT Bold" pitchFamily="34" charset="0"/>
            </a:endParaRPr>
          </a:p>
          <a:p>
            <a:pPr lvl="1">
              <a:lnSpc>
                <a:spcPct val="80000"/>
              </a:lnSpc>
            </a:pPr>
            <a:r>
              <a:rPr lang="en-US" sz="2000" dirty="0" smtClean="0"/>
              <a:t>taken from specs, </a:t>
            </a:r>
            <a:r>
              <a:rPr lang="en-US" sz="2000" dirty="0" err="1" smtClean="0"/>
              <a:t>a.k.a</a:t>
            </a:r>
            <a:r>
              <a:rPr lang="en-US" sz="2000" dirty="0" smtClean="0"/>
              <a:t> circulator loss (1dB)</a:t>
            </a:r>
          </a:p>
          <a:p>
            <a:pPr>
              <a:lnSpc>
                <a:spcPct val="80000"/>
              </a:lnSpc>
            </a:pPr>
            <a:r>
              <a:rPr lang="en-US" dirty="0" smtClean="0">
                <a:solidFill>
                  <a:schemeClr val="tx2"/>
                </a:solidFill>
              </a:rPr>
              <a:t>RADOME LOSS</a:t>
            </a:r>
            <a:endParaRPr lang="en-US" sz="2400" dirty="0">
              <a:solidFill>
                <a:schemeClr val="tx2"/>
              </a:solidFill>
              <a:latin typeface="Arial Rounded MT Bold" pitchFamily="34" charset="0"/>
            </a:endParaRPr>
          </a:p>
          <a:p>
            <a:pPr lvl="1">
              <a:lnSpc>
                <a:spcPct val="80000"/>
              </a:lnSpc>
            </a:pPr>
            <a:r>
              <a:rPr lang="en-US" sz="2000" dirty="0" smtClean="0"/>
              <a:t>taken </a:t>
            </a:r>
            <a:r>
              <a:rPr lang="en-US" sz="2000" dirty="0"/>
              <a:t>from the specs (0.5 dB)</a:t>
            </a:r>
          </a:p>
          <a:p>
            <a:pPr>
              <a:lnSpc>
                <a:spcPct val="80000"/>
              </a:lnSpc>
              <a:buFont typeface="Wingdings" pitchFamily="2" charset="2"/>
              <a:buNone/>
            </a:pPr>
            <a:endParaRPr lang="en-US" sz="1600" dirty="0"/>
          </a:p>
        </p:txBody>
      </p:sp>
    </p:spTree>
    <p:extLst>
      <p:ext uri="{BB962C8B-B14F-4D97-AF65-F5344CB8AC3E}">
        <p14:creationId xmlns:p14="http://schemas.microsoft.com/office/powerpoint/2010/main" xmlns="" val="1542266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ssolve">
                                      <p:cBhvr>
                                        <p:cTn id="7" dur="5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Effect transition="in" filter="dissolve">
                                      <p:cBhvr>
                                        <p:cTn id="12"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veguide.jpg"/>
          <p:cNvPicPr>
            <a:picLocks noChangeAspect="1"/>
          </p:cNvPicPr>
          <p:nvPr/>
        </p:nvPicPr>
        <p:blipFill>
          <a:blip r:embed="rId2" cstate="print"/>
          <a:stretch>
            <a:fillRect/>
          </a:stretch>
        </p:blipFill>
        <p:spPr>
          <a:xfrm>
            <a:off x="4032260" y="762000"/>
            <a:ext cx="4578340" cy="5715000"/>
          </a:xfrm>
          <a:prstGeom prst="rect">
            <a:avLst/>
          </a:prstGeom>
        </p:spPr>
      </p:pic>
      <p:sp>
        <p:nvSpPr>
          <p:cNvPr id="2" name="Title 1"/>
          <p:cNvSpPr>
            <a:spLocks noGrp="1"/>
          </p:cNvSpPr>
          <p:nvPr>
            <p:ph type="title"/>
          </p:nvPr>
        </p:nvSpPr>
        <p:spPr/>
        <p:txBody>
          <a:bodyPr>
            <a:normAutofit fontScale="90000"/>
          </a:bodyPr>
          <a:lstStyle/>
          <a:p>
            <a:r>
              <a:rPr lang="en-US" dirty="0" smtClean="0"/>
              <a:t>Waveguide Loss</a:t>
            </a:r>
            <a:endParaRPr lang="en-AU" dirty="0"/>
          </a:p>
        </p:txBody>
      </p:sp>
      <p:pic>
        <p:nvPicPr>
          <p:cNvPr id="141314" name="Picture 2"/>
          <p:cNvPicPr>
            <a:picLocks noChangeAspect="1" noChangeArrowheads="1"/>
          </p:cNvPicPr>
          <p:nvPr/>
        </p:nvPicPr>
        <p:blipFill>
          <a:blip r:embed="rId3" cstate="print"/>
          <a:srcRect/>
          <a:stretch>
            <a:fillRect/>
          </a:stretch>
        </p:blipFill>
        <p:spPr bwMode="auto">
          <a:xfrm>
            <a:off x="990600" y="1295400"/>
            <a:ext cx="4588534" cy="4139444"/>
          </a:xfrm>
          <a:prstGeom prst="rect">
            <a:avLst/>
          </a:prstGeom>
          <a:noFill/>
          <a:ln w="9525">
            <a:noFill/>
            <a:miter lim="800000"/>
            <a:headEnd/>
            <a:tailEnd/>
          </a:ln>
          <a:effectLst/>
        </p:spPr>
      </p:pic>
    </p:spTree>
    <p:extLst>
      <p:ext uri="{BB962C8B-B14F-4D97-AF65-F5344CB8AC3E}">
        <p14:creationId xmlns:p14="http://schemas.microsoft.com/office/powerpoint/2010/main" xmlns="" val="19003847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 of Microwave System</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dirty="0" smtClean="0"/>
              <a:t>More difficult to analyze electronic circuits</a:t>
            </a:r>
          </a:p>
          <a:p>
            <a:pPr lvl="0"/>
            <a:r>
              <a:rPr lang="en-US" dirty="0" smtClean="0"/>
              <a:t>Conventional components (resistors, inductors, and capacitors) cannot be used at microwave frequencies. </a:t>
            </a:r>
          </a:p>
          <a:p>
            <a:pPr lvl="0"/>
            <a:r>
              <a:rPr lang="en-US" dirty="0" smtClean="0"/>
              <a:t>There are physical limitations in creating resonant circuits at microwave frequencies. </a:t>
            </a:r>
          </a:p>
          <a:p>
            <a:pPr lvl="0"/>
            <a:r>
              <a:rPr lang="en-US" dirty="0" smtClean="0"/>
              <a:t>Conventional semi-conductor devices do not work properly at microwave frequencies because of </a:t>
            </a:r>
          </a:p>
          <a:p>
            <a:pPr lvl="1"/>
            <a:r>
              <a:rPr lang="en-US" sz="2400" dirty="0" smtClean="0"/>
              <a:t>Inherent inductances and capacitances of the terminal leads and</a:t>
            </a:r>
          </a:p>
          <a:p>
            <a:pPr lvl="1"/>
            <a:r>
              <a:rPr lang="en-US" sz="2400" dirty="0" smtClean="0"/>
              <a:t>Transit time</a:t>
            </a:r>
          </a:p>
          <a:p>
            <a:pPr lvl="0"/>
            <a:r>
              <a:rPr lang="en-US" dirty="0" smtClean="0"/>
              <a:t>For amplification, vacuum tubes are used such as klystrons, magnetrons and traveling wave tubes (TWT).</a:t>
            </a:r>
          </a:p>
          <a:p>
            <a:pPr lvl="0"/>
            <a:r>
              <a:rPr lang="en-US" dirty="0" smtClean="0"/>
              <a:t>Distance of operation is limited by line of sight (LOS).</a:t>
            </a:r>
          </a:p>
          <a:p>
            <a:pPr lvl="0"/>
            <a:r>
              <a:rPr lang="en-US" dirty="0" smtClean="0"/>
              <a:t>Microwave signals are easily reflected and/or diverted because of the very short wavelength.</a:t>
            </a:r>
          </a:p>
          <a:p>
            <a:r>
              <a:rPr lang="en-US" dirty="0" smtClean="0"/>
              <a:t>Atmospheric conditions such as rain/fog can attenuate and absorb the microwave signal especially at 20 GHz and up.</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6</a:t>
            </a:fld>
            <a:endParaRPr kumimoji="0" lang="en-US" dirty="0"/>
          </a:p>
        </p:txBody>
      </p:sp>
    </p:spTree>
    <p:extLst>
      <p:ext uri="{BB962C8B-B14F-4D97-AF65-F5344CB8AC3E}">
        <p14:creationId xmlns:p14="http://schemas.microsoft.com/office/powerpoint/2010/main" xmlns="" val="4766324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Losses</a:t>
            </a:r>
            <a:endParaRPr lang="en-AU" dirty="0"/>
          </a:p>
        </p:txBody>
      </p:sp>
      <p:pic>
        <p:nvPicPr>
          <p:cNvPr id="140290" name="Picture 2"/>
          <p:cNvPicPr>
            <a:picLocks noChangeAspect="1" noChangeArrowheads="1"/>
          </p:cNvPicPr>
          <p:nvPr/>
        </p:nvPicPr>
        <p:blipFill>
          <a:blip r:embed="rId2" cstate="print"/>
          <a:srcRect/>
          <a:stretch>
            <a:fillRect/>
          </a:stretch>
        </p:blipFill>
        <p:spPr bwMode="auto">
          <a:xfrm>
            <a:off x="1333500" y="4673084"/>
            <a:ext cx="3676650" cy="1419225"/>
          </a:xfrm>
          <a:prstGeom prst="rect">
            <a:avLst/>
          </a:prstGeom>
          <a:noFill/>
          <a:ln w="9525">
            <a:noFill/>
            <a:miter lim="800000"/>
            <a:headEnd/>
            <a:tailEnd/>
          </a:ln>
          <a:effectLst/>
        </p:spPr>
      </p:pic>
      <p:pic>
        <p:nvPicPr>
          <p:cNvPr id="140291" name="Picture 3"/>
          <p:cNvPicPr>
            <a:picLocks noChangeAspect="1" noChangeArrowheads="1"/>
          </p:cNvPicPr>
          <p:nvPr/>
        </p:nvPicPr>
        <p:blipFill>
          <a:blip r:embed="rId3" cstate="print"/>
          <a:srcRect/>
          <a:stretch>
            <a:fillRect/>
          </a:stretch>
        </p:blipFill>
        <p:spPr bwMode="auto">
          <a:xfrm>
            <a:off x="2019300" y="1625084"/>
            <a:ext cx="1895475" cy="1790700"/>
          </a:xfrm>
          <a:prstGeom prst="rect">
            <a:avLst/>
          </a:prstGeom>
          <a:noFill/>
          <a:ln w="9525">
            <a:noFill/>
            <a:miter lim="800000"/>
            <a:headEnd/>
            <a:tailEnd/>
          </a:ln>
          <a:effectLst/>
        </p:spPr>
      </p:pic>
      <p:sp>
        <p:nvSpPr>
          <p:cNvPr id="6" name="Rectangle 5"/>
          <p:cNvSpPr/>
          <p:nvPr/>
        </p:nvSpPr>
        <p:spPr>
          <a:xfrm>
            <a:off x="1943100" y="6044684"/>
            <a:ext cx="2211888" cy="369332"/>
          </a:xfrm>
          <a:prstGeom prst="rect">
            <a:avLst/>
          </a:prstGeom>
        </p:spPr>
        <p:txBody>
          <a:bodyPr wrap="none">
            <a:spAutoFit/>
          </a:bodyPr>
          <a:lstStyle/>
          <a:p>
            <a:r>
              <a:rPr lang="en-US" dirty="0" smtClean="0">
                <a:solidFill>
                  <a:schemeClr val="tx2"/>
                </a:solidFill>
              </a:rPr>
              <a:t>CONNECTOR LOSS</a:t>
            </a:r>
            <a:endParaRPr lang="en-AU" dirty="0"/>
          </a:p>
        </p:txBody>
      </p:sp>
      <p:sp>
        <p:nvSpPr>
          <p:cNvPr id="8" name="Rectangle 7"/>
          <p:cNvSpPr/>
          <p:nvPr/>
        </p:nvSpPr>
        <p:spPr>
          <a:xfrm>
            <a:off x="5524500" y="3301484"/>
            <a:ext cx="1922321" cy="369332"/>
          </a:xfrm>
          <a:prstGeom prst="rect">
            <a:avLst/>
          </a:prstGeom>
        </p:spPr>
        <p:txBody>
          <a:bodyPr wrap="none">
            <a:spAutoFit/>
          </a:bodyPr>
          <a:lstStyle/>
          <a:p>
            <a:r>
              <a:rPr lang="en-US" dirty="0" smtClean="0">
                <a:solidFill>
                  <a:schemeClr val="tx2"/>
                </a:solidFill>
              </a:rPr>
              <a:t>COUPLING LOSS</a:t>
            </a:r>
            <a:endParaRPr lang="en-AU" dirty="0"/>
          </a:p>
        </p:txBody>
      </p:sp>
      <p:sp>
        <p:nvSpPr>
          <p:cNvPr id="9" name="Rectangle 8"/>
          <p:cNvSpPr/>
          <p:nvPr/>
        </p:nvSpPr>
        <p:spPr>
          <a:xfrm>
            <a:off x="6057900" y="5968484"/>
            <a:ext cx="1572866" cy="369332"/>
          </a:xfrm>
          <a:prstGeom prst="rect">
            <a:avLst/>
          </a:prstGeom>
        </p:spPr>
        <p:txBody>
          <a:bodyPr wrap="none">
            <a:spAutoFit/>
          </a:bodyPr>
          <a:lstStyle/>
          <a:p>
            <a:r>
              <a:rPr lang="en-US" dirty="0" smtClean="0">
                <a:solidFill>
                  <a:schemeClr val="tx2"/>
                </a:solidFill>
              </a:rPr>
              <a:t>HYBRID LOSS</a:t>
            </a:r>
            <a:endParaRPr lang="en-AU" dirty="0"/>
          </a:p>
        </p:txBody>
      </p:sp>
      <p:sp>
        <p:nvSpPr>
          <p:cNvPr id="10" name="Rectangle 9"/>
          <p:cNvSpPr/>
          <p:nvPr/>
        </p:nvSpPr>
        <p:spPr>
          <a:xfrm>
            <a:off x="2171700" y="3530084"/>
            <a:ext cx="1717137" cy="369332"/>
          </a:xfrm>
          <a:prstGeom prst="rect">
            <a:avLst/>
          </a:prstGeom>
        </p:spPr>
        <p:txBody>
          <a:bodyPr wrap="none">
            <a:spAutoFit/>
          </a:bodyPr>
          <a:lstStyle/>
          <a:p>
            <a:r>
              <a:rPr lang="en-US" dirty="0" smtClean="0">
                <a:solidFill>
                  <a:schemeClr val="tx2"/>
                </a:solidFill>
              </a:rPr>
              <a:t>RADOME LOSS</a:t>
            </a:r>
            <a:endParaRPr lang="en-AU" dirty="0"/>
          </a:p>
        </p:txBody>
      </p:sp>
      <p:pic>
        <p:nvPicPr>
          <p:cNvPr id="140292" name="Picture 4"/>
          <p:cNvPicPr>
            <a:picLocks noChangeAspect="1" noChangeArrowheads="1"/>
          </p:cNvPicPr>
          <p:nvPr/>
        </p:nvPicPr>
        <p:blipFill>
          <a:blip r:embed="rId4" cstate="print"/>
          <a:srcRect/>
          <a:stretch>
            <a:fillRect/>
          </a:stretch>
        </p:blipFill>
        <p:spPr bwMode="auto">
          <a:xfrm>
            <a:off x="5600700" y="4444484"/>
            <a:ext cx="2286000" cy="1456267"/>
          </a:xfrm>
          <a:prstGeom prst="rect">
            <a:avLst/>
          </a:prstGeom>
          <a:noFill/>
          <a:ln w="9525">
            <a:noFill/>
            <a:miter lim="800000"/>
            <a:headEnd/>
            <a:tailEnd/>
          </a:ln>
          <a:effectLst/>
        </p:spPr>
      </p:pic>
      <p:pic>
        <p:nvPicPr>
          <p:cNvPr id="138241" name="Picture 1"/>
          <p:cNvPicPr>
            <a:picLocks noChangeAspect="1" noChangeArrowheads="1"/>
          </p:cNvPicPr>
          <p:nvPr/>
        </p:nvPicPr>
        <p:blipFill>
          <a:blip r:embed="rId5" cstate="print"/>
          <a:srcRect/>
          <a:stretch>
            <a:fillRect/>
          </a:stretch>
        </p:blipFill>
        <p:spPr bwMode="auto">
          <a:xfrm>
            <a:off x="5524500" y="1625084"/>
            <a:ext cx="1905000" cy="1433871"/>
          </a:xfrm>
          <a:prstGeom prst="rect">
            <a:avLst/>
          </a:prstGeom>
          <a:noFill/>
          <a:ln w="9525">
            <a:noFill/>
            <a:miter lim="800000"/>
            <a:headEnd/>
            <a:tailEnd/>
          </a:ln>
          <a:effectLst/>
        </p:spPr>
      </p:pic>
    </p:spTree>
    <p:extLst>
      <p:ext uri="{BB962C8B-B14F-4D97-AF65-F5344CB8AC3E}">
        <p14:creationId xmlns:p14="http://schemas.microsoft.com/office/powerpoint/2010/main" xmlns="" val="37413009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Fade Margins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41438621"/>
              </p:ext>
            </p:extLst>
          </p:nvPr>
        </p:nvGraphicFramePr>
        <p:xfrm>
          <a:off x="838202" y="1360864"/>
          <a:ext cx="7696198" cy="5116136"/>
        </p:xfrm>
        <a:graphic>
          <a:graphicData uri="http://schemas.openxmlformats.org/drawingml/2006/table">
            <a:tbl>
              <a:tblPr firstRow="1" bandRow="1">
                <a:tableStyleId>{5C22544A-7EE6-4342-B048-85BDC9FD1C3A}</a:tableStyleId>
              </a:tblPr>
              <a:tblGrid>
                <a:gridCol w="1600199"/>
                <a:gridCol w="1071638"/>
                <a:gridCol w="625601"/>
                <a:gridCol w="547401"/>
                <a:gridCol w="938401"/>
                <a:gridCol w="2912958"/>
              </a:tblGrid>
              <a:tr h="292389">
                <a:tc>
                  <a:txBody>
                    <a:bodyPr/>
                    <a:lstStyle/>
                    <a:p>
                      <a:pPr algn="ctr"/>
                      <a:r>
                        <a:rPr lang="en-US" sz="1100" dirty="0" smtClean="0"/>
                        <a:t>Parameter</a:t>
                      </a:r>
                      <a:endParaRPr lang="en-US" sz="1100" dirty="0"/>
                    </a:p>
                  </a:txBody>
                  <a:tcPr anchor="ctr"/>
                </a:tc>
                <a:tc>
                  <a:txBody>
                    <a:bodyPr/>
                    <a:lstStyle/>
                    <a:p>
                      <a:pPr algn="ctr"/>
                      <a:r>
                        <a:rPr lang="en-US" sz="1100" dirty="0" smtClean="0"/>
                        <a:t>Function</a:t>
                      </a:r>
                      <a:endParaRPr lang="en-US" sz="1100" dirty="0"/>
                    </a:p>
                  </a:txBody>
                  <a:tcPr anchor="ctr"/>
                </a:tc>
                <a:tc>
                  <a:txBody>
                    <a:bodyPr/>
                    <a:lstStyle/>
                    <a:p>
                      <a:pPr algn="ctr"/>
                      <a:r>
                        <a:rPr lang="en-US" sz="1100" dirty="0" smtClean="0"/>
                        <a:t>Value</a:t>
                      </a:r>
                      <a:endParaRPr lang="en-US" sz="1100" dirty="0"/>
                    </a:p>
                  </a:txBody>
                  <a:tcPr anchor="ctr"/>
                </a:tc>
                <a:tc>
                  <a:txBody>
                    <a:bodyPr/>
                    <a:lstStyle/>
                    <a:p>
                      <a:pPr algn="ctr"/>
                      <a:r>
                        <a:rPr lang="en-US" sz="1100" dirty="0" smtClean="0"/>
                        <a:t>Unit</a:t>
                      </a:r>
                      <a:endParaRPr lang="en-US" sz="1100" dirty="0"/>
                    </a:p>
                  </a:txBody>
                  <a:tcPr anchor="ctr"/>
                </a:tc>
                <a:tc>
                  <a:txBody>
                    <a:bodyPr/>
                    <a:lstStyle/>
                    <a:p>
                      <a:pPr algn="ctr"/>
                      <a:r>
                        <a:rPr lang="en-US" sz="1100" dirty="0" smtClean="0"/>
                        <a:t>Type </a:t>
                      </a:r>
                      <a:endParaRPr lang="en-US" sz="1100" dirty="0"/>
                    </a:p>
                  </a:txBody>
                  <a:tcPr anchor="ctr"/>
                </a:tc>
                <a:tc>
                  <a:txBody>
                    <a:bodyPr/>
                    <a:lstStyle/>
                    <a:p>
                      <a:pPr algn="ctr"/>
                      <a:r>
                        <a:rPr lang="en-US" sz="1100" dirty="0" smtClean="0"/>
                        <a:t>Description</a:t>
                      </a:r>
                      <a:endParaRPr lang="en-US" sz="1100" dirty="0"/>
                    </a:p>
                  </a:txBody>
                  <a:tcPr anchor="ctr"/>
                </a:tc>
              </a:tr>
              <a:tr h="392286">
                <a:tc>
                  <a:txBody>
                    <a:bodyPr/>
                    <a:lstStyle/>
                    <a:p>
                      <a:pPr algn="ctr"/>
                      <a:r>
                        <a:rPr lang="en-US" sz="1100" dirty="0" smtClean="0"/>
                        <a:t>Microwave Radio Output Power</a:t>
                      </a:r>
                      <a:endParaRPr lang="en-US" sz="1100" dirty="0"/>
                    </a:p>
                  </a:txBody>
                  <a:tcPr anchor="ctr"/>
                </a:tc>
                <a:tc>
                  <a:txBody>
                    <a:bodyPr/>
                    <a:lstStyle/>
                    <a:p>
                      <a:pPr algn="ctr"/>
                      <a:r>
                        <a:rPr lang="en-US" sz="1100" dirty="0" smtClean="0"/>
                        <a:t>Given</a:t>
                      </a:r>
                      <a:endParaRPr lang="en-US" sz="1100" dirty="0"/>
                    </a:p>
                  </a:txBody>
                  <a:tcPr anchor="ctr"/>
                </a:tc>
                <a:tc>
                  <a:txBody>
                    <a:bodyPr/>
                    <a:lstStyle/>
                    <a:p>
                      <a:pPr algn="ctr"/>
                      <a:endParaRPr lang="en-US" sz="1100" dirty="0"/>
                    </a:p>
                  </a:txBody>
                  <a:tcPr anchor="ctr"/>
                </a:tc>
                <a:tc>
                  <a:txBody>
                    <a:bodyPr/>
                    <a:lstStyle/>
                    <a:p>
                      <a:pPr algn="ctr"/>
                      <a:r>
                        <a:rPr lang="en-US" sz="1100" dirty="0" smtClean="0"/>
                        <a:t>dB</a:t>
                      </a:r>
                      <a:endParaRPr lang="en-US" sz="1100" dirty="0"/>
                    </a:p>
                  </a:txBody>
                  <a:tcPr anchor="ctr"/>
                </a:tc>
                <a:tc>
                  <a:txBody>
                    <a:bodyPr/>
                    <a:lstStyle/>
                    <a:p>
                      <a:pPr algn="ctr"/>
                      <a:r>
                        <a:rPr lang="en-US" sz="1100" dirty="0" smtClean="0"/>
                        <a:t>Variable</a:t>
                      </a:r>
                      <a:endParaRPr lang="en-US" sz="1100" dirty="0"/>
                    </a:p>
                  </a:txBody>
                  <a:tcPr anchor="ctr"/>
                </a:tc>
                <a:tc>
                  <a:txBody>
                    <a:bodyPr/>
                    <a:lstStyle/>
                    <a:p>
                      <a:pPr algn="ctr"/>
                      <a:r>
                        <a:rPr lang="en-US" sz="1100" dirty="0" smtClean="0"/>
                        <a:t>Taken from Radio Specification</a:t>
                      </a:r>
                      <a:endParaRPr lang="en-US" sz="1100" dirty="0"/>
                    </a:p>
                  </a:txBody>
                  <a:tcPr anchor="ctr"/>
                </a:tc>
              </a:tr>
              <a:tr h="361727">
                <a:tc>
                  <a:txBody>
                    <a:bodyPr/>
                    <a:lstStyle/>
                    <a:p>
                      <a:pPr algn="ctr"/>
                      <a:r>
                        <a:rPr lang="en-US" sz="1100" dirty="0" smtClean="0"/>
                        <a:t>Connector Loss</a:t>
                      </a:r>
                      <a:endParaRPr lang="en-US" sz="1100" dirty="0"/>
                    </a:p>
                  </a:txBody>
                  <a:tcPr anchor="ctr"/>
                </a:tc>
                <a:tc>
                  <a:txBody>
                    <a:bodyPr/>
                    <a:lstStyle/>
                    <a:p>
                      <a:pPr algn="ctr"/>
                      <a:r>
                        <a:rPr lang="en-US" sz="1100" dirty="0" smtClean="0"/>
                        <a:t>Subtracted</a:t>
                      </a:r>
                      <a:endParaRPr lang="en-US" sz="1100" dirty="0"/>
                    </a:p>
                  </a:txBody>
                  <a:tcPr anchor="ctr"/>
                </a:tc>
                <a:tc>
                  <a:txBody>
                    <a:bodyPr/>
                    <a:lstStyle/>
                    <a:p>
                      <a:pPr algn="ctr"/>
                      <a:endParaRPr lang="en-US" sz="1100" dirty="0"/>
                    </a:p>
                  </a:txBody>
                  <a:tcPr anchor="ctr"/>
                </a:tc>
                <a:tc>
                  <a:txBody>
                    <a:bodyPr/>
                    <a:lstStyle/>
                    <a:p>
                      <a:pPr algn="ctr"/>
                      <a:r>
                        <a:rPr lang="en-US" sz="1100" dirty="0" smtClean="0"/>
                        <a:t>dB</a:t>
                      </a:r>
                      <a:endParaRPr lang="en-US" sz="1100" dirty="0"/>
                    </a:p>
                  </a:txBody>
                  <a:tcPr anchor="ctr"/>
                </a:tc>
                <a:tc>
                  <a:txBody>
                    <a:bodyPr/>
                    <a:lstStyle/>
                    <a:p>
                      <a:pPr algn="ctr"/>
                      <a:r>
                        <a:rPr lang="en-US" sz="1100" dirty="0" smtClean="0"/>
                        <a:t>Typical</a:t>
                      </a:r>
                      <a:endParaRPr lang="en-US" sz="1100" dirty="0"/>
                    </a:p>
                  </a:txBody>
                  <a:tcPr anchor="ctr"/>
                </a:tc>
                <a:tc>
                  <a:txBody>
                    <a:bodyPr/>
                    <a:lstStyle/>
                    <a:p>
                      <a:pPr algn="ctr"/>
                      <a:r>
                        <a:rPr lang="en-US" sz="1100" dirty="0" smtClean="0"/>
                        <a:t>Taken from Waveguide Specifications</a:t>
                      </a:r>
                      <a:endParaRPr lang="en-US" sz="1100" dirty="0"/>
                    </a:p>
                  </a:txBody>
                  <a:tcPr anchor="ctr"/>
                </a:tc>
              </a:tr>
              <a:tr h="361727">
                <a:tc>
                  <a:txBody>
                    <a:bodyPr/>
                    <a:lstStyle/>
                    <a:p>
                      <a:pPr algn="ctr"/>
                      <a:r>
                        <a:rPr lang="en-US" sz="1100" dirty="0" smtClean="0"/>
                        <a:t>Waveguide Loss</a:t>
                      </a:r>
                      <a:endParaRPr lang="en-US" sz="1100" dirty="0"/>
                    </a:p>
                  </a:txBody>
                  <a:tcPr anchor="ctr"/>
                </a:tc>
                <a:tc>
                  <a:txBody>
                    <a:bodyPr/>
                    <a:lstStyle/>
                    <a:p>
                      <a:pPr algn="ctr"/>
                      <a:r>
                        <a:rPr lang="en-US" sz="1100" dirty="0" smtClean="0"/>
                        <a:t>Subtracted</a:t>
                      </a:r>
                      <a:endParaRPr lang="en-US" sz="1100" dirty="0"/>
                    </a:p>
                  </a:txBody>
                  <a:tcPr anchor="ctr"/>
                </a:tc>
                <a:tc>
                  <a:txBody>
                    <a:bodyPr/>
                    <a:lstStyle/>
                    <a:p>
                      <a:pPr algn="ctr"/>
                      <a:endParaRPr lang="en-US" sz="1100" dirty="0"/>
                    </a:p>
                  </a:txBody>
                  <a:tcPr anchor="ctr"/>
                </a:tc>
                <a:tc>
                  <a:txBody>
                    <a:bodyPr/>
                    <a:lstStyle/>
                    <a:p>
                      <a:pPr algn="ctr"/>
                      <a:r>
                        <a:rPr lang="en-US" sz="1100" dirty="0" smtClean="0"/>
                        <a:t>dB</a:t>
                      </a:r>
                      <a:endParaRPr lang="en-US" sz="1100" dirty="0"/>
                    </a:p>
                  </a:txBody>
                  <a:tcPr anchor="ctr"/>
                </a:tc>
                <a:tc>
                  <a:txBody>
                    <a:bodyPr/>
                    <a:lstStyle/>
                    <a:p>
                      <a:pPr algn="ctr"/>
                      <a:r>
                        <a:rPr lang="en-US" sz="1100" dirty="0" smtClean="0"/>
                        <a:t>Variable</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Waveguide Specifications</a:t>
                      </a:r>
                    </a:p>
                  </a:txBody>
                  <a:tcPr anchor="ctr"/>
                </a:tc>
              </a:tr>
              <a:tr h="361727">
                <a:tc>
                  <a:txBody>
                    <a:bodyPr/>
                    <a:lstStyle/>
                    <a:p>
                      <a:pPr algn="ctr"/>
                      <a:r>
                        <a:rPr lang="en-US" sz="1100" dirty="0" smtClean="0"/>
                        <a:t>Connector Loss</a:t>
                      </a:r>
                      <a:endParaRPr lang="en-US" sz="1100" dirty="0"/>
                    </a:p>
                  </a:txBody>
                  <a:tcPr anchor="ctr"/>
                </a:tc>
                <a:tc>
                  <a:txBody>
                    <a:bodyPr/>
                    <a:lstStyle/>
                    <a:p>
                      <a:pPr algn="ctr"/>
                      <a:r>
                        <a:rPr lang="en-US" sz="1100" dirty="0" smtClean="0"/>
                        <a:t>Subtracted</a:t>
                      </a:r>
                      <a:endParaRPr lang="en-US" sz="1100" dirty="0"/>
                    </a:p>
                  </a:txBody>
                  <a:tcPr anchor="ctr"/>
                </a:tc>
                <a:tc>
                  <a:txBody>
                    <a:bodyPr/>
                    <a:lstStyle/>
                    <a:p>
                      <a:pPr algn="ctr"/>
                      <a:endParaRPr lang="en-US" sz="1100" dirty="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Typical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Waveguide Specifications</a:t>
                      </a:r>
                    </a:p>
                  </a:txBody>
                  <a:tcPr anchor="ctr"/>
                </a:tc>
              </a:tr>
              <a:tr h="292389">
                <a:tc>
                  <a:txBody>
                    <a:bodyPr/>
                    <a:lstStyle/>
                    <a:p>
                      <a:pPr algn="ctr"/>
                      <a:r>
                        <a:rPr lang="en-US" sz="1100" dirty="0" smtClean="0"/>
                        <a:t>Antenna Gain</a:t>
                      </a:r>
                      <a:endParaRPr lang="en-US" sz="1100" dirty="0"/>
                    </a:p>
                  </a:txBody>
                  <a:tcPr anchor="ctr"/>
                </a:tc>
                <a:tc>
                  <a:txBody>
                    <a:bodyPr/>
                    <a:lstStyle/>
                    <a:p>
                      <a:pPr algn="ctr"/>
                      <a:r>
                        <a:rPr lang="en-US" sz="1100" dirty="0" smtClean="0"/>
                        <a:t>Added</a:t>
                      </a:r>
                      <a:endParaRPr lang="en-US" sz="1100" dirty="0"/>
                    </a:p>
                  </a:txBody>
                  <a:tcPr anchor="ctr"/>
                </a:tc>
                <a:tc>
                  <a:txBody>
                    <a:bodyPr/>
                    <a:lstStyle/>
                    <a:p>
                      <a:pPr algn="ctr"/>
                      <a:endParaRPr lang="en-US" sz="1100" dirty="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Variable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Antenna Specifications</a:t>
                      </a:r>
                    </a:p>
                  </a:txBody>
                  <a:tcPr anchor="ctr"/>
                </a:tc>
              </a:tr>
              <a:tr h="361727">
                <a:tc>
                  <a:txBody>
                    <a:bodyPr/>
                    <a:lstStyle/>
                    <a:p>
                      <a:pPr algn="ctr"/>
                      <a:r>
                        <a:rPr lang="en-US" sz="1100" dirty="0" smtClean="0"/>
                        <a:t>Free Space Loss</a:t>
                      </a:r>
                      <a:endParaRPr lang="en-US" sz="1100" dirty="0"/>
                    </a:p>
                  </a:txBody>
                  <a:tcPr anchor="ctr"/>
                </a:tc>
                <a:tc>
                  <a:txBody>
                    <a:bodyPr/>
                    <a:lstStyle/>
                    <a:p>
                      <a:pPr algn="ctr"/>
                      <a:r>
                        <a:rPr lang="en-US" sz="1100" dirty="0" smtClean="0"/>
                        <a:t>Subtracted</a:t>
                      </a:r>
                      <a:endParaRPr lang="en-US" sz="1100" dirty="0"/>
                    </a:p>
                  </a:txBody>
                  <a:tcPr anchor="ctr"/>
                </a:tc>
                <a:tc>
                  <a:txBody>
                    <a:bodyPr/>
                    <a:lstStyle/>
                    <a:p>
                      <a:pPr algn="ctr"/>
                      <a:endParaRPr lang="en-US" sz="110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Variable</a:t>
                      </a:r>
                    </a:p>
                  </a:txBody>
                  <a:tcPr anchor="ctr"/>
                </a:tc>
                <a:tc>
                  <a:txBody>
                    <a:bodyPr/>
                    <a:lstStyle/>
                    <a:p>
                      <a:pPr algn="ctr"/>
                      <a:r>
                        <a:rPr lang="en-US" sz="1100" dirty="0" smtClean="0"/>
                        <a:t>Computed from Formula</a:t>
                      </a:r>
                      <a:endParaRPr lang="en-US" sz="1100" dirty="0"/>
                    </a:p>
                  </a:txBody>
                  <a:tcPr anchor="ctr"/>
                </a:tc>
              </a:tr>
              <a:tr h="292389">
                <a:tc>
                  <a:txBody>
                    <a:bodyPr/>
                    <a:lstStyle/>
                    <a:p>
                      <a:pPr algn="ctr"/>
                      <a:r>
                        <a:rPr lang="en-US" sz="1100" dirty="0" smtClean="0"/>
                        <a:t>Antenna Gain</a:t>
                      </a:r>
                      <a:endParaRPr lang="en-US" sz="1100" dirty="0"/>
                    </a:p>
                  </a:txBody>
                  <a:tcPr anchor="ctr"/>
                </a:tc>
                <a:tc>
                  <a:txBody>
                    <a:bodyPr/>
                    <a:lstStyle/>
                    <a:p>
                      <a:pPr algn="ctr"/>
                      <a:r>
                        <a:rPr lang="en-US" sz="1100" dirty="0" smtClean="0"/>
                        <a:t>Added</a:t>
                      </a:r>
                      <a:endParaRPr lang="en-US" sz="1100" dirty="0"/>
                    </a:p>
                  </a:txBody>
                  <a:tcPr anchor="ctr"/>
                </a:tc>
                <a:tc>
                  <a:txBody>
                    <a:bodyPr/>
                    <a:lstStyle/>
                    <a:p>
                      <a:pPr algn="ctr"/>
                      <a:endParaRPr lang="en-US" sz="110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Variable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Antenna Specifications</a:t>
                      </a:r>
                    </a:p>
                  </a:txBody>
                  <a:tcPr anchor="ctr"/>
                </a:tc>
              </a:tr>
              <a:tr h="361727">
                <a:tc>
                  <a:txBody>
                    <a:bodyPr/>
                    <a:lstStyle/>
                    <a:p>
                      <a:pPr algn="ctr"/>
                      <a:r>
                        <a:rPr lang="en-US" sz="1100" dirty="0" smtClean="0"/>
                        <a:t>Connector Loss</a:t>
                      </a:r>
                      <a:endParaRPr lang="en-US" sz="1100" dirty="0"/>
                    </a:p>
                  </a:txBody>
                  <a:tcPr anchor="ctr"/>
                </a:tc>
                <a:tc>
                  <a:txBody>
                    <a:bodyPr/>
                    <a:lstStyle/>
                    <a:p>
                      <a:pPr algn="ctr"/>
                      <a:r>
                        <a:rPr lang="en-US" sz="1100" dirty="0" smtClean="0"/>
                        <a:t>Subtracted</a:t>
                      </a:r>
                      <a:endParaRPr lang="en-US" sz="1100" dirty="0"/>
                    </a:p>
                  </a:txBody>
                  <a:tcPr anchor="ctr"/>
                </a:tc>
                <a:tc>
                  <a:txBody>
                    <a:bodyPr/>
                    <a:lstStyle/>
                    <a:p>
                      <a:pPr algn="ctr"/>
                      <a:endParaRPr lang="en-US" sz="110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Typical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Waveguide Specifications</a:t>
                      </a:r>
                    </a:p>
                  </a:txBody>
                  <a:tcPr anchor="ctr"/>
                </a:tc>
              </a:tr>
              <a:tr h="361727">
                <a:tc>
                  <a:txBody>
                    <a:bodyPr/>
                    <a:lstStyle/>
                    <a:p>
                      <a:pPr algn="ctr"/>
                      <a:r>
                        <a:rPr lang="en-US" sz="1100" dirty="0" smtClean="0"/>
                        <a:t>Waveguide Loss</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Subtracted</a:t>
                      </a:r>
                    </a:p>
                  </a:txBody>
                  <a:tcPr anchor="ctr"/>
                </a:tc>
                <a:tc>
                  <a:txBody>
                    <a:bodyPr/>
                    <a:lstStyle/>
                    <a:p>
                      <a:pPr algn="ctr"/>
                      <a:endParaRPr lang="en-US" sz="110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Variable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Waveguide Specifications</a:t>
                      </a:r>
                    </a:p>
                  </a:txBody>
                  <a:tcPr anchor="ctr"/>
                </a:tc>
              </a:tr>
              <a:tr h="361727">
                <a:tc>
                  <a:txBody>
                    <a:bodyPr/>
                    <a:lstStyle/>
                    <a:p>
                      <a:pPr algn="ctr"/>
                      <a:r>
                        <a:rPr lang="en-US" sz="1100" dirty="0" smtClean="0"/>
                        <a:t>Connector</a:t>
                      </a:r>
                      <a:r>
                        <a:rPr lang="en-US" sz="1100" baseline="0" dirty="0" smtClean="0"/>
                        <a:t> Loss</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Subtracted</a:t>
                      </a:r>
                    </a:p>
                  </a:txBody>
                  <a:tcPr anchor="ctr"/>
                </a:tc>
                <a:tc>
                  <a:txBody>
                    <a:bodyPr/>
                    <a:lstStyle/>
                    <a:p>
                      <a:pPr algn="ctr"/>
                      <a:endParaRPr lang="en-US" sz="1100" dirty="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Typical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Waveguide Specifications</a:t>
                      </a:r>
                    </a:p>
                  </a:txBody>
                  <a:tcPr anchor="ctr"/>
                </a:tc>
              </a:tr>
              <a:tr h="392286">
                <a:tc>
                  <a:txBody>
                    <a:bodyPr/>
                    <a:lstStyle/>
                    <a:p>
                      <a:pPr algn="ctr"/>
                      <a:r>
                        <a:rPr lang="en-US" sz="1100" dirty="0" smtClean="0"/>
                        <a:t>Power Input to Receiver (RSL)</a:t>
                      </a:r>
                      <a:endParaRPr lang="en-US" sz="1100" dirty="0"/>
                    </a:p>
                  </a:txBody>
                  <a:tcPr anchor="ctr"/>
                </a:tc>
                <a:tc>
                  <a:txBody>
                    <a:bodyPr/>
                    <a:lstStyle/>
                    <a:p>
                      <a:pPr algn="ctr"/>
                      <a:r>
                        <a:rPr lang="en-US" sz="1100" dirty="0" smtClean="0"/>
                        <a:t>Computed</a:t>
                      </a:r>
                      <a:endParaRPr lang="en-US" sz="1100" dirty="0"/>
                    </a:p>
                  </a:txBody>
                  <a:tcPr anchor="ctr"/>
                </a:tc>
                <a:tc>
                  <a:txBody>
                    <a:bodyPr/>
                    <a:lstStyle/>
                    <a:p>
                      <a:pPr algn="ctr"/>
                      <a:endParaRPr lang="en-US" sz="110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Variable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Computed from Formula</a:t>
                      </a:r>
                    </a:p>
                  </a:txBody>
                  <a:tcPr anchor="ctr"/>
                </a:tc>
              </a:tr>
              <a:tr h="392286">
                <a:tc>
                  <a:txBody>
                    <a:bodyPr/>
                    <a:lstStyle/>
                    <a:p>
                      <a:pPr algn="ctr"/>
                      <a:r>
                        <a:rPr lang="en-US" sz="1100" dirty="0" smtClean="0"/>
                        <a:t>Minimum Receiver Threshold</a:t>
                      </a:r>
                      <a:endParaRPr lang="en-US" sz="1100" dirty="0"/>
                    </a:p>
                  </a:txBody>
                  <a:tcPr anchor="ctr"/>
                </a:tc>
                <a:tc>
                  <a:txBody>
                    <a:bodyPr/>
                    <a:lstStyle/>
                    <a:p>
                      <a:pPr algn="ctr"/>
                      <a:r>
                        <a:rPr lang="en-US" sz="1100" dirty="0" smtClean="0"/>
                        <a:t>Given</a:t>
                      </a:r>
                      <a:endParaRPr lang="en-US" sz="1100" dirty="0"/>
                    </a:p>
                  </a:txBody>
                  <a:tcPr anchor="ctr"/>
                </a:tc>
                <a:tc>
                  <a:txBody>
                    <a:bodyPr/>
                    <a:lstStyle/>
                    <a:p>
                      <a:pPr algn="ctr"/>
                      <a:endParaRPr lang="en-US" sz="110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Variable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Taken from Radio Specification</a:t>
                      </a:r>
                    </a:p>
                  </a:txBody>
                  <a:tcPr anchor="ctr"/>
                </a:tc>
              </a:tr>
              <a:tr h="392286">
                <a:tc>
                  <a:txBody>
                    <a:bodyPr/>
                    <a:lstStyle/>
                    <a:p>
                      <a:pPr algn="ctr"/>
                      <a:r>
                        <a:rPr lang="en-US" sz="1100" dirty="0" smtClean="0"/>
                        <a:t>Thermal Fade Margin</a:t>
                      </a:r>
                      <a:endParaRPr lang="en-US" sz="1100" dirty="0"/>
                    </a:p>
                  </a:txBody>
                  <a:tcPr anchor="ctr"/>
                </a:tc>
                <a:tc>
                  <a:txBody>
                    <a:bodyPr/>
                    <a:lstStyle/>
                    <a:p>
                      <a:pPr algn="ctr"/>
                      <a:r>
                        <a:rPr lang="en-US" sz="1100" dirty="0" smtClean="0"/>
                        <a:t>Computed</a:t>
                      </a:r>
                      <a:endParaRPr lang="en-US" sz="1100" dirty="0"/>
                    </a:p>
                  </a:txBody>
                  <a:tcPr anchor="ctr"/>
                </a:tc>
                <a:tc>
                  <a:txBody>
                    <a:bodyPr/>
                    <a:lstStyle/>
                    <a:p>
                      <a:pPr algn="ctr"/>
                      <a:endParaRPr lang="en-US" sz="1100"/>
                    </a:p>
                  </a:txBody>
                  <a:tcPr anchor="ctr"/>
                </a:tc>
                <a:tc>
                  <a:txBody>
                    <a:bodyPr/>
                    <a:lstStyle/>
                    <a:p>
                      <a:pPr algn="ctr"/>
                      <a:r>
                        <a:rPr lang="en-US" sz="1100" dirty="0" smtClean="0"/>
                        <a:t>dB</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Variable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Computed from Formula</a:t>
                      </a:r>
                    </a:p>
                  </a:txBody>
                  <a:tcPr anchor="ctr"/>
                </a:tc>
              </a:tr>
            </a:tbl>
          </a:graphicData>
        </a:graphic>
      </p:graphicFrame>
    </p:spTree>
    <p:extLst>
      <p:ext uri="{BB962C8B-B14F-4D97-AF65-F5344CB8AC3E}">
        <p14:creationId xmlns:p14="http://schemas.microsoft.com/office/powerpoint/2010/main" xmlns="" val="36036276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en-US" sz="2800" b="1" dirty="0">
                <a:solidFill>
                  <a:schemeClr val="tx1"/>
                </a:solidFill>
                <a:latin typeface="Arial Rounded MT Bold" pitchFamily="34" charset="0"/>
              </a:rPr>
              <a:t/>
            </a:r>
            <a:br>
              <a:rPr lang="en-US" sz="2800" b="1" dirty="0">
                <a:solidFill>
                  <a:schemeClr val="tx1"/>
                </a:solidFill>
                <a:latin typeface="Arial Rounded MT Bold" pitchFamily="34" charset="0"/>
              </a:rPr>
            </a:br>
            <a:r>
              <a:rPr lang="en-US" sz="2800" b="1" dirty="0">
                <a:solidFill>
                  <a:schemeClr val="tx1"/>
                </a:solidFill>
                <a:latin typeface="Arial Rounded MT Bold" pitchFamily="34" charset="0"/>
              </a:rPr>
              <a:t/>
            </a:r>
            <a:br>
              <a:rPr lang="en-US" sz="2800" b="1" dirty="0">
                <a:solidFill>
                  <a:schemeClr val="tx1"/>
                </a:solidFill>
                <a:latin typeface="Arial Rounded MT Bold" pitchFamily="34" charset="0"/>
              </a:rPr>
            </a:br>
            <a:r>
              <a:rPr lang="en-US" sz="2800" b="1" dirty="0">
                <a:solidFill>
                  <a:schemeClr val="tx1"/>
                </a:solidFill>
                <a:latin typeface="Arial Rounded MT Bold" pitchFamily="34" charset="0"/>
              </a:rPr>
              <a:t/>
            </a:r>
            <a:br>
              <a:rPr lang="en-US" sz="2800" b="1" dirty="0">
                <a:solidFill>
                  <a:schemeClr val="tx1"/>
                </a:solidFill>
                <a:latin typeface="Arial Rounded MT Bold" pitchFamily="34" charset="0"/>
              </a:rPr>
            </a:br>
            <a:r>
              <a:rPr lang="en-US" sz="2800" b="1" dirty="0">
                <a:solidFill>
                  <a:schemeClr val="tx1"/>
                </a:solidFill>
                <a:latin typeface="Arial Rounded MT Bold" pitchFamily="34" charset="0"/>
              </a:rPr>
              <a:t/>
            </a:r>
            <a:br>
              <a:rPr lang="en-US" sz="2800" b="1" dirty="0">
                <a:solidFill>
                  <a:schemeClr val="tx1"/>
                </a:solidFill>
                <a:latin typeface="Arial Rounded MT Bold" pitchFamily="34" charset="0"/>
              </a:rPr>
            </a:br>
            <a:r>
              <a:rPr lang="en-US" sz="3600" dirty="0" smtClean="0">
                <a:latin typeface="Verdana" pitchFamily="34" charset="0"/>
              </a:rPr>
              <a:t>Atmospheric </a:t>
            </a:r>
            <a:r>
              <a:rPr lang="en-US" sz="3600" dirty="0">
                <a:latin typeface="Verdana" pitchFamily="34" charset="0"/>
              </a:rPr>
              <a:t>Absorption Loss (AAL</a:t>
            </a:r>
            <a:r>
              <a:rPr lang="en-US" sz="3600" dirty="0" smtClean="0">
                <a:latin typeface="Verdana" pitchFamily="34" charset="0"/>
              </a:rPr>
              <a:t>)</a:t>
            </a:r>
            <a:endParaRPr lang="en-US" sz="2000" dirty="0">
              <a:solidFill>
                <a:schemeClr val="tx1"/>
              </a:solidFill>
              <a:latin typeface="Arial Rounded MT Bold" pitchFamily="34" charset="0"/>
            </a:endParaRPr>
          </a:p>
        </p:txBody>
      </p:sp>
      <p:sp>
        <p:nvSpPr>
          <p:cNvPr id="84995" name="Rectangle 3"/>
          <p:cNvSpPr>
            <a:spLocks noGrp="1" noChangeArrowheads="1"/>
          </p:cNvSpPr>
          <p:nvPr>
            <p:ph idx="1"/>
          </p:nvPr>
        </p:nvSpPr>
        <p:spPr/>
        <p:txBody>
          <a:bodyPr>
            <a:normAutofit lnSpcReduction="10000"/>
          </a:bodyPr>
          <a:lstStyle/>
          <a:p>
            <a:pPr marL="609600" indent="-609600">
              <a:buFont typeface="Wingdings" pitchFamily="2" charset="2"/>
              <a:buNone/>
            </a:pPr>
            <a:endParaRPr lang="en-US" sz="2200" dirty="0">
              <a:latin typeface="Arial Rounded MT Bold" pitchFamily="34" charset="0"/>
            </a:endParaRPr>
          </a:p>
          <a:p>
            <a:pPr marL="609600" indent="-609600">
              <a:buFont typeface="Wingdings" pitchFamily="2" charset="2"/>
              <a:buNone/>
            </a:pPr>
            <a:r>
              <a:rPr lang="en-US" sz="2900" dirty="0">
                <a:solidFill>
                  <a:schemeClr val="tx2"/>
                </a:solidFill>
              </a:rPr>
              <a:t>a. OXYGEN ABSORPTION LOSS</a:t>
            </a:r>
          </a:p>
          <a:p>
            <a:pPr marL="609600" indent="-609600" algn="just">
              <a:buFont typeface="Wingdings" pitchFamily="2" charset="2"/>
              <a:buNone/>
            </a:pPr>
            <a:r>
              <a:rPr lang="en-US" sz="2200" dirty="0">
                <a:latin typeface="Arial Rounded MT Bold" pitchFamily="34" charset="0"/>
              </a:rPr>
              <a:t>		</a:t>
            </a:r>
            <a:r>
              <a:rPr lang="en-US" sz="2800" dirty="0">
                <a:latin typeface="Arial Rounded MT Bold" pitchFamily="34" charset="0"/>
              </a:rPr>
              <a:t>- </a:t>
            </a:r>
            <a:r>
              <a:rPr lang="en-US" sz="2800" dirty="0"/>
              <a:t>attenuation due to the absorption of radio frequency energy by oxygen molecules in the atmosphere.</a:t>
            </a:r>
          </a:p>
          <a:p>
            <a:pPr marL="609600" indent="-609600">
              <a:buFont typeface="Wingdings" pitchFamily="2" charset="2"/>
              <a:buNone/>
            </a:pPr>
            <a:endParaRPr lang="en-US" sz="2800" dirty="0"/>
          </a:p>
          <a:p>
            <a:pPr marL="609600" indent="-609600">
              <a:buFont typeface="Wingdings" pitchFamily="2" charset="2"/>
              <a:buNone/>
            </a:pPr>
            <a:r>
              <a:rPr lang="en-US" sz="2900" dirty="0">
                <a:solidFill>
                  <a:schemeClr val="tx2"/>
                </a:solidFill>
              </a:rPr>
              <a:t>b. WATER VAPOR LOSS</a:t>
            </a:r>
          </a:p>
          <a:p>
            <a:pPr marL="609600" indent="-609600">
              <a:buFont typeface="Wingdings" pitchFamily="2" charset="2"/>
              <a:buNone/>
            </a:pPr>
            <a:r>
              <a:rPr lang="en-US" sz="2200" dirty="0">
                <a:latin typeface="Arial Rounded MT Bold" pitchFamily="34" charset="0"/>
              </a:rPr>
              <a:t>		</a:t>
            </a:r>
            <a:r>
              <a:rPr lang="en-US" sz="2800" dirty="0">
                <a:latin typeface="Arial Rounded MT Bold" pitchFamily="34" charset="0"/>
              </a:rPr>
              <a:t>- </a:t>
            </a:r>
            <a:r>
              <a:rPr lang="en-US" sz="2800" dirty="0"/>
              <a:t>attenuation due to the absorption of radio frequency energy by water vapor in the atmosphere.</a:t>
            </a:r>
          </a:p>
          <a:p>
            <a:pPr marL="609600" indent="-609600">
              <a:buFont typeface="Wingdings" pitchFamily="2" charset="2"/>
              <a:buNone/>
            </a:pPr>
            <a:endParaRPr lang="en-US" sz="2600" dirty="0">
              <a:latin typeface="Arial Rounded MT Bold" pitchFamily="34" charset="0"/>
            </a:endParaRPr>
          </a:p>
          <a:p>
            <a:pPr marL="609600" indent="-609600">
              <a:buFont typeface="Wingdings" pitchFamily="2" charset="2"/>
              <a:buNone/>
            </a:pPr>
            <a:endParaRPr lang="en-US" sz="2200" dirty="0">
              <a:latin typeface="Arial Rounded MT Bold" pitchFamily="34" charset="0"/>
            </a:endParaRPr>
          </a:p>
        </p:txBody>
      </p:sp>
    </p:spTree>
    <p:extLst>
      <p:ext uri="{BB962C8B-B14F-4D97-AF65-F5344CB8AC3E}">
        <p14:creationId xmlns:p14="http://schemas.microsoft.com/office/powerpoint/2010/main" xmlns="" val="2430908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dissolve">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gtEl>
                                        <p:attrNameLst>
                                          <p:attrName>style.visibility</p:attrName>
                                        </p:attrNameLst>
                                      </p:cBhvr>
                                      <p:to>
                                        <p:strVal val="visible"/>
                                      </p:to>
                                    </p:set>
                                    <p:animEffect transition="in" filter="dissolve">
                                      <p:cBhvr>
                                        <p:cTn id="12"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sz="3600" dirty="0" smtClean="0">
                <a:latin typeface="Verdana" pitchFamily="34" charset="0"/>
              </a:rPr>
              <a:t>Miscellaneous </a:t>
            </a:r>
            <a:r>
              <a:rPr lang="en-US" sz="3600" dirty="0">
                <a:latin typeface="Verdana" pitchFamily="34" charset="0"/>
              </a:rPr>
              <a:t>Path Loss (MPL)</a:t>
            </a:r>
            <a:r>
              <a:rPr lang="en-US" sz="3600" b="1" i="1" u="sng" dirty="0">
                <a:latin typeface="Arial Rounded MT Bold" pitchFamily="34" charset="0"/>
              </a:rPr>
              <a:t> </a:t>
            </a:r>
            <a:endParaRPr lang="en-US" sz="3600" b="1" dirty="0"/>
          </a:p>
        </p:txBody>
      </p:sp>
      <p:sp>
        <p:nvSpPr>
          <p:cNvPr id="86019" name="Rectangle 3"/>
          <p:cNvSpPr>
            <a:spLocks noGrp="1" noChangeArrowheads="1"/>
          </p:cNvSpPr>
          <p:nvPr>
            <p:ph idx="1"/>
          </p:nvPr>
        </p:nvSpPr>
        <p:spPr>
          <a:xfrm>
            <a:off x="609600" y="1412776"/>
            <a:ext cx="7817821" cy="4579315"/>
          </a:xfrm>
        </p:spPr>
        <p:txBody>
          <a:bodyPr/>
          <a:lstStyle/>
          <a:p>
            <a:pPr marL="660400" indent="-660400">
              <a:buFont typeface="Wingdings" pitchFamily="2" charset="2"/>
              <a:buNone/>
            </a:pPr>
            <a:r>
              <a:rPr lang="en-US" sz="2400" i="1" dirty="0">
                <a:solidFill>
                  <a:schemeClr val="tx2"/>
                </a:solidFill>
              </a:rPr>
              <a:t>	  </a:t>
            </a:r>
            <a:r>
              <a:rPr lang="en-US" sz="2400" dirty="0">
                <a:solidFill>
                  <a:schemeClr val="tx2"/>
                </a:solidFill>
              </a:rPr>
              <a:t>a. DIFFRACTION LOSSES</a:t>
            </a:r>
            <a:r>
              <a:rPr lang="en-US" sz="2400" dirty="0"/>
              <a:t> </a:t>
            </a:r>
          </a:p>
          <a:p>
            <a:pPr marL="660400" indent="-660400">
              <a:buFont typeface="Wingdings" pitchFamily="2" charset="2"/>
              <a:buNone/>
            </a:pPr>
            <a:r>
              <a:rPr lang="en-US" sz="2400" dirty="0"/>
              <a:t>			- </a:t>
            </a:r>
            <a:r>
              <a:rPr lang="en-US" sz="2000" dirty="0"/>
              <a:t>Defined as the modulation or redistribution of</a:t>
            </a:r>
          </a:p>
          <a:p>
            <a:pPr marL="660400" indent="-660400">
              <a:buFont typeface="Wingdings" pitchFamily="2" charset="2"/>
              <a:buNone/>
            </a:pPr>
            <a:r>
              <a:rPr lang="en-US" sz="2000" dirty="0"/>
              <a:t>                       energy within a wave front when it passes </a:t>
            </a:r>
          </a:p>
          <a:p>
            <a:pPr marL="660400" indent="-660400">
              <a:buFont typeface="Wingdings" pitchFamily="2" charset="2"/>
              <a:buNone/>
            </a:pPr>
            <a:r>
              <a:rPr lang="en-US" sz="2000" dirty="0"/>
              <a:t>                       near the edge of an opaque object.</a:t>
            </a:r>
          </a:p>
          <a:p>
            <a:pPr marL="660400" indent="-660400">
              <a:buFont typeface="Wingdings" pitchFamily="2" charset="2"/>
              <a:buNone/>
            </a:pPr>
            <a:r>
              <a:rPr lang="en-US" sz="2000" dirty="0">
                <a:latin typeface="Arial Rounded MT Bold" pitchFamily="34" charset="0"/>
              </a:rPr>
              <a:t>			</a:t>
            </a:r>
            <a:r>
              <a:rPr lang="en-US" sz="2400" dirty="0">
                <a:latin typeface="Arial Rounded MT Bold" pitchFamily="34" charset="0"/>
              </a:rPr>
              <a:t>- </a:t>
            </a:r>
            <a:r>
              <a:rPr lang="en-US" sz="2400" dirty="0"/>
              <a:t>path is blocked by an obstruction</a:t>
            </a:r>
          </a:p>
          <a:p>
            <a:pPr marL="1404938" lvl="2" indent="-490538">
              <a:buFont typeface="Wingdings" pitchFamily="2" charset="2"/>
              <a:buNone/>
            </a:pPr>
            <a:r>
              <a:rPr lang="en-US" sz="1800" b="1" dirty="0">
                <a:latin typeface="Arial Rounded MT Bold" pitchFamily="34" charset="0"/>
              </a:rPr>
              <a:t>       </a:t>
            </a:r>
          </a:p>
          <a:p>
            <a:pPr marL="1404938" lvl="2" indent="-490538">
              <a:buFont typeface="Wingdings" pitchFamily="2" charset="2"/>
              <a:buNone/>
            </a:pPr>
            <a:r>
              <a:rPr lang="en-US" sz="1800" b="1" dirty="0">
                <a:latin typeface="Arial Rounded MT Bold" pitchFamily="34" charset="0"/>
              </a:rPr>
              <a:t>       </a:t>
            </a:r>
            <a:r>
              <a:rPr lang="en-US" sz="2200" dirty="0">
                <a:solidFill>
                  <a:schemeClr val="tx2"/>
                </a:solidFill>
              </a:rPr>
              <a:t>i. </a:t>
            </a:r>
            <a:r>
              <a:rPr lang="en-US" sz="2200" u="sng" dirty="0">
                <a:solidFill>
                  <a:schemeClr val="tx2"/>
                </a:solidFill>
              </a:rPr>
              <a:t>DLP</a:t>
            </a:r>
            <a:r>
              <a:rPr lang="en-US" sz="2000" dirty="0"/>
              <a:t> – </a:t>
            </a:r>
            <a:r>
              <a:rPr lang="en-US" sz="2000" i="1" dirty="0"/>
              <a:t>Diffraction Loss due to Path</a:t>
            </a:r>
            <a:r>
              <a:rPr lang="en-US" sz="2000" dirty="0"/>
              <a:t>  </a:t>
            </a:r>
          </a:p>
          <a:p>
            <a:pPr marL="1404938" lvl="2" indent="-490538">
              <a:buFont typeface="Wingdings" pitchFamily="2" charset="2"/>
              <a:buNone/>
            </a:pPr>
            <a:r>
              <a:rPr lang="en-US" sz="2000" dirty="0"/>
              <a:t>   </a:t>
            </a:r>
          </a:p>
          <a:p>
            <a:pPr marL="1404938" lvl="2" indent="-490538">
              <a:buClr>
                <a:schemeClr val="bg1"/>
              </a:buClr>
              <a:buSzTx/>
              <a:buFont typeface="Wingdings" pitchFamily="2" charset="2"/>
              <a:buNone/>
            </a:pPr>
            <a:r>
              <a:rPr lang="en-US" sz="2000" dirty="0"/>
              <a:t>     </a:t>
            </a:r>
            <a:r>
              <a:rPr lang="en-US" sz="2200" dirty="0">
                <a:solidFill>
                  <a:schemeClr val="tx2"/>
                </a:solidFill>
              </a:rPr>
              <a:t>ii. </a:t>
            </a:r>
            <a:r>
              <a:rPr lang="en-US" sz="2200" u="sng" dirty="0">
                <a:solidFill>
                  <a:schemeClr val="tx2"/>
                </a:solidFill>
              </a:rPr>
              <a:t>DLS</a:t>
            </a:r>
            <a:r>
              <a:rPr lang="en-US" sz="2000" dirty="0"/>
              <a:t> </a:t>
            </a:r>
            <a:r>
              <a:rPr lang="en-US" sz="2000" i="1" dirty="0"/>
              <a:t>- Diffraction Loss due to Shielding</a:t>
            </a:r>
            <a:r>
              <a:rPr lang="en-US" sz="2000" dirty="0"/>
              <a:t>     </a:t>
            </a:r>
          </a:p>
          <a:p>
            <a:pPr marL="1404938" lvl="2" indent="-490538">
              <a:buClr>
                <a:schemeClr val="bg1"/>
              </a:buClr>
              <a:buSzTx/>
              <a:buFont typeface="Wingdings" pitchFamily="2" charset="2"/>
              <a:buNone/>
            </a:pPr>
            <a:endParaRPr lang="en-US" sz="2000" dirty="0"/>
          </a:p>
          <a:p>
            <a:pPr marL="1404938" lvl="2" indent="-490538">
              <a:buClr>
                <a:schemeClr val="bg1"/>
              </a:buClr>
              <a:buSzTx/>
              <a:buFont typeface="Wingdings" pitchFamily="2" charset="2"/>
              <a:buNone/>
            </a:pPr>
            <a:r>
              <a:rPr lang="en-US" dirty="0">
                <a:solidFill>
                  <a:schemeClr val="tx2"/>
                </a:solidFill>
              </a:rPr>
              <a:t>b. REFLECTION LOSS (RL)</a:t>
            </a:r>
          </a:p>
        </p:txBody>
      </p:sp>
    </p:spTree>
    <p:extLst>
      <p:ext uri="{BB962C8B-B14F-4D97-AF65-F5344CB8AC3E}">
        <p14:creationId xmlns:p14="http://schemas.microsoft.com/office/powerpoint/2010/main" xmlns="" val="234398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dissolve">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9"/>
                                        </p:tgtEl>
                                        <p:attrNameLst>
                                          <p:attrName>style.visibility</p:attrName>
                                        </p:attrNameLst>
                                      </p:cBhvr>
                                      <p:to>
                                        <p:strVal val="visible"/>
                                      </p:to>
                                    </p:set>
                                    <p:animEffect transition="in" filter="dissolve">
                                      <p:cBhvr>
                                        <p:cTn id="12"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algn="l"/>
            <a:r>
              <a:rPr lang="en-US" sz="3600" dirty="0" smtClean="0">
                <a:latin typeface="Verdana" pitchFamily="34" charset="0"/>
              </a:rPr>
              <a:t>OTHER </a:t>
            </a:r>
            <a:r>
              <a:rPr lang="en-US" sz="3600" dirty="0">
                <a:latin typeface="Verdana" pitchFamily="34" charset="0"/>
              </a:rPr>
              <a:t>LOSSES</a:t>
            </a:r>
          </a:p>
        </p:txBody>
      </p:sp>
      <p:sp>
        <p:nvSpPr>
          <p:cNvPr id="87043" name="Rectangle 3"/>
          <p:cNvSpPr>
            <a:spLocks noGrp="1" noChangeArrowheads="1"/>
          </p:cNvSpPr>
          <p:nvPr>
            <p:ph idx="1"/>
          </p:nvPr>
        </p:nvSpPr>
        <p:spPr/>
        <p:txBody>
          <a:bodyPr>
            <a:normAutofit fontScale="85000" lnSpcReduction="20000"/>
          </a:bodyPr>
          <a:lstStyle/>
          <a:p>
            <a:pPr>
              <a:buFont typeface="Wingdings" pitchFamily="2" charset="2"/>
              <a:buNone/>
            </a:pPr>
            <a:r>
              <a:rPr lang="en-US" sz="3000" dirty="0"/>
              <a:t>	</a:t>
            </a:r>
            <a:r>
              <a:rPr lang="en-US" sz="3100" dirty="0">
                <a:solidFill>
                  <a:schemeClr val="tx2"/>
                </a:solidFill>
              </a:rPr>
              <a:t>a. RAIN LOSSES</a:t>
            </a:r>
            <a:r>
              <a:rPr lang="en-US" sz="3100" b="1" dirty="0">
                <a:solidFill>
                  <a:schemeClr val="tx2"/>
                </a:solidFill>
              </a:rPr>
              <a:t> </a:t>
            </a:r>
          </a:p>
          <a:p>
            <a:pPr algn="just">
              <a:buFont typeface="Wingdings" pitchFamily="2" charset="2"/>
              <a:buNone/>
            </a:pPr>
            <a:r>
              <a:rPr lang="en-US" sz="2400" b="1" dirty="0">
                <a:latin typeface="Arial Rounded MT Bold" pitchFamily="34" charset="0"/>
              </a:rPr>
              <a:t>	</a:t>
            </a:r>
            <a:r>
              <a:rPr lang="en-US" sz="2800" dirty="0"/>
              <a:t>	- attenuation due to the effects of     rain</a:t>
            </a:r>
          </a:p>
          <a:p>
            <a:pPr>
              <a:buFont typeface="Wingdings" pitchFamily="2" charset="2"/>
              <a:buNone/>
            </a:pPr>
            <a:r>
              <a:rPr lang="en-US" sz="2400" dirty="0">
                <a:latin typeface="Arial Rounded MT Bold" pitchFamily="34" charset="0"/>
              </a:rPr>
              <a:t>	</a:t>
            </a:r>
          </a:p>
          <a:p>
            <a:pPr>
              <a:buFont typeface="Wingdings" pitchFamily="2" charset="2"/>
              <a:buNone/>
            </a:pPr>
            <a:r>
              <a:rPr lang="en-US" sz="3100" dirty="0">
                <a:solidFill>
                  <a:schemeClr val="tx2"/>
                </a:solidFill>
              </a:rPr>
              <a:t>	b. CLUTTER LOSSES</a:t>
            </a:r>
            <a:r>
              <a:rPr lang="en-US" sz="2600" b="1" dirty="0"/>
              <a:t> </a:t>
            </a:r>
          </a:p>
          <a:p>
            <a:pPr algn="just">
              <a:buFont typeface="Wingdings" pitchFamily="2" charset="2"/>
              <a:buNone/>
            </a:pPr>
            <a:r>
              <a:rPr lang="en-US" sz="2400" b="1" dirty="0">
                <a:latin typeface="Arial Rounded MT Bold" pitchFamily="34" charset="0"/>
              </a:rPr>
              <a:t>		</a:t>
            </a:r>
            <a:r>
              <a:rPr lang="en-US" sz="2800" dirty="0"/>
              <a:t>- attenuation due to trees and buildings in the front of the </a:t>
            </a:r>
            <a:r>
              <a:rPr lang="en-US" sz="2800" dirty="0" smtClean="0"/>
              <a:t>antenna</a:t>
            </a:r>
          </a:p>
          <a:p>
            <a:pPr>
              <a:buFont typeface="Wingdings" pitchFamily="2" charset="2"/>
              <a:buNone/>
            </a:pPr>
            <a:endParaRPr lang="en-US" sz="3100" dirty="0" smtClean="0">
              <a:solidFill>
                <a:schemeClr val="tx2"/>
              </a:solidFill>
            </a:endParaRPr>
          </a:p>
          <a:p>
            <a:pPr>
              <a:buFont typeface="Wingdings" pitchFamily="2" charset="2"/>
              <a:buNone/>
            </a:pPr>
            <a:r>
              <a:rPr lang="en-US" sz="3100" dirty="0" smtClean="0">
                <a:solidFill>
                  <a:schemeClr val="tx2"/>
                </a:solidFill>
              </a:rPr>
              <a:t>	c. ANTENNA MISALIGNMENT</a:t>
            </a:r>
          </a:p>
          <a:p>
            <a:pPr algn="just">
              <a:buFont typeface="Wingdings" pitchFamily="2" charset="2"/>
              <a:buNone/>
            </a:pPr>
            <a:r>
              <a:rPr lang="en-US" sz="3600" dirty="0" smtClean="0">
                <a:latin typeface="Arial Rounded MT Bold" pitchFamily="34" charset="0"/>
              </a:rPr>
              <a:t>		</a:t>
            </a:r>
            <a:r>
              <a:rPr lang="en-US" sz="2800" dirty="0" smtClean="0">
                <a:latin typeface="Arial Rounded MT Bold" pitchFamily="34" charset="0"/>
              </a:rPr>
              <a:t>- </a:t>
            </a:r>
            <a:r>
              <a:rPr lang="en-US" sz="2800" dirty="0" smtClean="0"/>
              <a:t>human factor error. This loss comes from the condition of the antenna when being installed.  The value of this loss is assumed never to go above  0.25dB per antenna or 0.5 dB for the link.</a:t>
            </a:r>
          </a:p>
          <a:p>
            <a:pPr algn="just">
              <a:buFont typeface="Wingdings" pitchFamily="2" charset="2"/>
              <a:buNone/>
            </a:pPr>
            <a:endParaRPr lang="en-US" sz="2800" dirty="0"/>
          </a:p>
        </p:txBody>
      </p:sp>
    </p:spTree>
    <p:extLst>
      <p:ext uri="{BB962C8B-B14F-4D97-AF65-F5344CB8AC3E}">
        <p14:creationId xmlns:p14="http://schemas.microsoft.com/office/powerpoint/2010/main" xmlns="" val="258148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gtEl>
                                        <p:attrNameLst>
                                          <p:attrName>style.visibility</p:attrName>
                                        </p:attrNameLst>
                                      </p:cBhvr>
                                      <p:to>
                                        <p:strVal val="visible"/>
                                      </p:to>
                                    </p:set>
                                    <p:animEffect transition="in" filter="dissolve">
                                      <p:cBhvr>
                                        <p:cTn id="12"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P spid="8704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73" name="Rectangle 9"/>
          <p:cNvSpPr>
            <a:spLocks noGrp="1" noChangeArrowheads="1"/>
          </p:cNvSpPr>
          <p:nvPr>
            <p:ph type="title"/>
          </p:nvPr>
        </p:nvSpPr>
        <p:spPr/>
        <p:txBody>
          <a:bodyPr>
            <a:normAutofit fontScale="90000"/>
          </a:bodyPr>
          <a:lstStyle/>
          <a:p>
            <a:pPr algn="l"/>
            <a:r>
              <a:rPr lang="en-US" sz="3600" dirty="0" smtClean="0">
                <a:latin typeface="Verdana" pitchFamily="34" charset="0"/>
              </a:rPr>
              <a:t>NET PATH </a:t>
            </a:r>
            <a:r>
              <a:rPr lang="en-US" sz="3600" dirty="0">
                <a:latin typeface="Verdana" pitchFamily="34" charset="0"/>
              </a:rPr>
              <a:t>LOSS</a:t>
            </a:r>
            <a:r>
              <a:rPr lang="en-US" sz="3600" dirty="0">
                <a:solidFill>
                  <a:schemeClr val="tx1"/>
                </a:solidFill>
                <a:latin typeface="Verdana" pitchFamily="34" charset="0"/>
              </a:rPr>
              <a:t> </a:t>
            </a:r>
            <a:endParaRPr lang="en-US" sz="2800" b="1" i="1" dirty="0">
              <a:solidFill>
                <a:schemeClr val="tx1"/>
              </a:solidFill>
              <a:latin typeface="Verdana" pitchFamily="34" charset="0"/>
            </a:endParaRPr>
          </a:p>
        </p:txBody>
      </p:sp>
      <p:sp>
        <p:nvSpPr>
          <p:cNvPr id="3" name="Content Placeholder 2"/>
          <p:cNvSpPr>
            <a:spLocks noGrp="1"/>
          </p:cNvSpPr>
          <p:nvPr>
            <p:ph idx="1"/>
          </p:nvPr>
        </p:nvSpPr>
        <p:spPr/>
        <p:txBody>
          <a:bodyPr/>
          <a:lstStyle/>
          <a:p>
            <a:r>
              <a:rPr lang="en-US" dirty="0" smtClean="0">
                <a:latin typeface="Verdana" pitchFamily="34" charset="0"/>
              </a:rPr>
              <a:t>Difference between the transmitter output power and the RSL.</a:t>
            </a:r>
            <a:endParaRPr lang="en-US" dirty="0"/>
          </a:p>
        </p:txBody>
      </p:sp>
    </p:spTree>
    <p:extLst>
      <p:ext uri="{BB962C8B-B14F-4D97-AF65-F5344CB8AC3E}">
        <p14:creationId xmlns:p14="http://schemas.microsoft.com/office/powerpoint/2010/main" xmlns="" val="3594486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73"/>
                                        </p:tgtEl>
                                        <p:attrNameLst>
                                          <p:attrName>style.visibility</p:attrName>
                                        </p:attrNameLst>
                                      </p:cBhvr>
                                      <p:to>
                                        <p:strVal val="visible"/>
                                      </p:to>
                                    </p:set>
                                    <p:animEffect transition="in" filter="dissolve">
                                      <p:cBhvr>
                                        <p:cTn id="7" dur="5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Fading and </a:t>
            </a:r>
            <a:br>
              <a:rPr lang="en-US" dirty="0" smtClean="0"/>
            </a:br>
            <a:r>
              <a:rPr lang="en-US" dirty="0" smtClean="0"/>
              <a:t>Fade Margin</a:t>
            </a:r>
            <a:endParaRPr lang="en-US" dirty="0"/>
          </a:p>
        </p:txBody>
      </p:sp>
      <p:sp>
        <p:nvSpPr>
          <p:cNvPr id="92168" name="Rectangle 8"/>
          <p:cNvSpPr>
            <a:spLocks noGrp="1" noChangeArrowheads="1"/>
          </p:cNvSpPr>
          <p:nvPr>
            <p:ph type="body" idx="1"/>
          </p:nvPr>
        </p:nvSpPr>
        <p:spPr/>
        <p:txBody>
          <a:bodyPr/>
          <a:lstStyle/>
          <a:p>
            <a:pPr algn="just">
              <a:lnSpc>
                <a:spcPct val="90000"/>
              </a:lnSpc>
            </a:pPr>
            <a:r>
              <a:rPr lang="en-US" dirty="0"/>
              <a:t>	</a:t>
            </a:r>
            <a:endParaRPr lang="en-US" dirty="0">
              <a:latin typeface="Times New Roman" charset="0"/>
            </a:endParaRPr>
          </a:p>
        </p:txBody>
      </p:sp>
    </p:spTree>
    <p:extLst>
      <p:ext uri="{BB962C8B-B14F-4D97-AF65-F5344CB8AC3E}">
        <p14:creationId xmlns:p14="http://schemas.microsoft.com/office/powerpoint/2010/main" xmlns="" val="265011175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r>
              <a:rPr lang="en-US" sz="4800" dirty="0" smtClean="0"/>
              <a:t>Fading</a:t>
            </a:r>
            <a:endParaRPr lang="en-US" sz="4800" dirty="0"/>
          </a:p>
        </p:txBody>
      </p:sp>
      <p:sp>
        <p:nvSpPr>
          <p:cNvPr id="162819" name="Rectangle 3"/>
          <p:cNvSpPr>
            <a:spLocks noGrp="1" noChangeArrowheads="1"/>
          </p:cNvSpPr>
          <p:nvPr>
            <p:ph idx="1"/>
          </p:nvPr>
        </p:nvSpPr>
        <p:spPr/>
        <p:txBody>
          <a:bodyPr>
            <a:normAutofit/>
          </a:bodyPr>
          <a:lstStyle/>
          <a:p>
            <a:r>
              <a:rPr lang="en-US" sz="2800" kern="0" spc="-100" dirty="0" smtClean="0"/>
              <a:t>Variations </a:t>
            </a:r>
            <a:r>
              <a:rPr lang="en-US" sz="2800" kern="0" spc="-100" dirty="0"/>
              <a:t>in signal loss which can be caused by natural </a:t>
            </a:r>
            <a:r>
              <a:rPr lang="en-US" sz="2800" kern="0" spc="-100" dirty="0" smtClean="0"/>
              <a:t>weather disturbances</a:t>
            </a:r>
            <a:r>
              <a:rPr lang="en-US" sz="2800" kern="0" spc="-100" dirty="0"/>
              <a:t>, such as rainfall, snowfall, fog, hail and extremely cold air over a warm </a:t>
            </a:r>
            <a:r>
              <a:rPr lang="en-US" sz="2800" kern="0" spc="-100" dirty="0" smtClean="0"/>
              <a:t>earth.</a:t>
            </a:r>
          </a:p>
          <a:p>
            <a:r>
              <a:rPr lang="en-US" sz="2800" kern="0" spc="-100" dirty="0" smtClean="0"/>
              <a:t>Can </a:t>
            </a:r>
            <a:r>
              <a:rPr lang="en-US" sz="2800" kern="0" spc="-100" dirty="0"/>
              <a:t>also be caused by man-made disturbances, such as irrigation, or from multiple transmission paths, irregular Earth surfaces, and varying terrains.</a:t>
            </a:r>
          </a:p>
        </p:txBody>
      </p:sp>
    </p:spTree>
    <p:extLst>
      <p:ext uri="{BB962C8B-B14F-4D97-AF65-F5344CB8AC3E}">
        <p14:creationId xmlns:p14="http://schemas.microsoft.com/office/powerpoint/2010/main" xmlns="" val="2178828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dissolve">
                                      <p:cBhvr>
                                        <p:cTn id="7" dur="500"/>
                                        <p:tgtEl>
                                          <p:spTgt spid="1628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gtEl>
                                        <p:attrNameLst>
                                          <p:attrName>style.visibility</p:attrName>
                                        </p:attrNameLst>
                                      </p:cBhvr>
                                      <p:to>
                                        <p:strVal val="visible"/>
                                      </p:to>
                                    </p:set>
                                    <p:animEffect transition="in" filter="dissolve">
                                      <p:cBhvr>
                                        <p:cTn id="12" dur="5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P spid="16281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Fade Margin</a:t>
            </a:r>
            <a:endParaRPr lang="en-US" dirty="0"/>
          </a:p>
        </p:txBody>
      </p:sp>
      <p:sp>
        <p:nvSpPr>
          <p:cNvPr id="5" name="Content Placeholder 4"/>
          <p:cNvSpPr>
            <a:spLocks noGrp="1"/>
          </p:cNvSpPr>
          <p:nvPr>
            <p:ph idx="1"/>
          </p:nvPr>
        </p:nvSpPr>
        <p:spPr/>
        <p:txBody>
          <a:bodyPr/>
          <a:lstStyle/>
          <a:p>
            <a:r>
              <a:rPr lang="en-US" dirty="0" smtClean="0"/>
              <a:t>is the difference between the RSL and the receiver threshold or sensitivity.</a:t>
            </a:r>
          </a:p>
          <a:p>
            <a:endParaRPr lang="en-US" dirty="0" smtClean="0"/>
          </a:p>
          <a:p>
            <a:r>
              <a:rPr lang="en-US" dirty="0" smtClean="0"/>
              <a:t>is the additional loss added to the normal path loss to accommodate the effects of temporary fading, that considers the non-ideal and less predictable characteristics of radio-wave propagation</a:t>
            </a:r>
            <a:endParaRPr lang="en-US" dirty="0"/>
          </a:p>
        </p:txBody>
      </p:sp>
    </p:spTree>
    <p:extLst>
      <p:ext uri="{BB962C8B-B14F-4D97-AF65-F5344CB8AC3E}">
        <p14:creationId xmlns:p14="http://schemas.microsoft.com/office/powerpoint/2010/main" xmlns="" val="19150730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rmAutofit fontScale="90000"/>
          </a:bodyPr>
          <a:lstStyle/>
          <a:p>
            <a:r>
              <a:rPr lang="en-US" dirty="0" smtClean="0">
                <a:latin typeface="Verdana" pitchFamily="34" charset="0"/>
              </a:rPr>
              <a:t>CATEGORIES </a:t>
            </a:r>
            <a:r>
              <a:rPr lang="en-US" dirty="0">
                <a:latin typeface="Verdana" pitchFamily="34" charset="0"/>
              </a:rPr>
              <a:t>OF </a:t>
            </a:r>
            <a:r>
              <a:rPr lang="en-US" dirty="0" smtClean="0">
                <a:latin typeface="Verdana" pitchFamily="34" charset="0"/>
              </a:rPr>
              <a:t>FADING</a:t>
            </a:r>
            <a:r>
              <a:rPr lang="en-US" sz="4000" b="1" dirty="0" smtClean="0"/>
              <a:t> </a:t>
            </a:r>
            <a:endParaRPr lang="en-US" sz="4000" b="1" dirty="0"/>
          </a:p>
        </p:txBody>
      </p:sp>
      <p:sp>
        <p:nvSpPr>
          <p:cNvPr id="96261" name="Rectangle 5"/>
          <p:cNvSpPr>
            <a:spLocks noGrp="1" noChangeArrowheads="1"/>
          </p:cNvSpPr>
          <p:nvPr>
            <p:ph idx="1"/>
          </p:nvPr>
        </p:nvSpPr>
        <p:spPr/>
        <p:txBody>
          <a:bodyPr/>
          <a:lstStyle/>
          <a:p>
            <a:pPr marL="533400" indent="-533400"/>
            <a:r>
              <a:rPr lang="en-US" sz="3600" dirty="0" smtClean="0">
                <a:solidFill>
                  <a:schemeClr val="tx2"/>
                </a:solidFill>
              </a:rPr>
              <a:t>FLAT FADING</a:t>
            </a:r>
          </a:p>
          <a:p>
            <a:pPr marL="807720" lvl="1" indent="-533400"/>
            <a:r>
              <a:rPr lang="en-US" dirty="0" smtClean="0"/>
              <a:t>non-frequency </a:t>
            </a:r>
            <a:r>
              <a:rPr lang="en-US" dirty="0"/>
              <a:t>dependent fading occurring during atmospheric variations like heavy rain and ducting and aging or partial failure of equipment</a:t>
            </a:r>
            <a:r>
              <a:rPr lang="en-US" dirty="0" smtClean="0"/>
              <a:t>.</a:t>
            </a:r>
          </a:p>
          <a:p>
            <a:pPr marL="533400" indent="-533400"/>
            <a:r>
              <a:rPr lang="en-US" dirty="0" smtClean="0">
                <a:latin typeface="Verdana" pitchFamily="34" charset="0"/>
              </a:rPr>
              <a:t>FREQUENCY  SELECTIVE FADING</a:t>
            </a:r>
          </a:p>
          <a:p>
            <a:pPr marL="807720" lvl="1" indent="-533400"/>
            <a:r>
              <a:rPr lang="en-US" dirty="0" smtClean="0"/>
              <a:t>due to </a:t>
            </a:r>
            <a:r>
              <a:rPr lang="en-US" dirty="0" err="1" smtClean="0"/>
              <a:t>multipaths</a:t>
            </a:r>
            <a:r>
              <a:rPr lang="en-US" dirty="0" smtClean="0"/>
              <a:t> formed by atmosphere, terrain reflection, and diffraction.</a:t>
            </a:r>
            <a:endParaRPr lang="en-US" dirty="0"/>
          </a:p>
        </p:txBody>
      </p:sp>
    </p:spTree>
    <p:extLst>
      <p:ext uri="{BB962C8B-B14F-4D97-AF65-F5344CB8AC3E}">
        <p14:creationId xmlns:p14="http://schemas.microsoft.com/office/powerpoint/2010/main" xmlns="" val="3679276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dissolve">
                                      <p:cBhvr>
                                        <p:cTn id="7" dur="500"/>
                                        <p:tgtEl>
                                          <p:spTgt spid="962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dissolve">
                                      <p:cBhvr>
                                        <p:cTn id="12"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utoUpdateAnimBg="0"/>
      <p:bldP spid="9626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Terrestrial Microwave</a:t>
            </a:r>
            <a:endParaRPr lang="en-US" dirty="0"/>
          </a:p>
        </p:txBody>
      </p:sp>
      <p:sp>
        <p:nvSpPr>
          <p:cNvPr id="3" name="Content Placeholder 2"/>
          <p:cNvSpPr>
            <a:spLocks noGrp="1"/>
          </p:cNvSpPr>
          <p:nvPr>
            <p:ph sz="quarter" idx="1"/>
          </p:nvPr>
        </p:nvSpPr>
        <p:spPr/>
        <p:txBody>
          <a:bodyPr>
            <a:normAutofit fontScale="92500"/>
          </a:bodyPr>
          <a:lstStyle/>
          <a:p>
            <a:r>
              <a:rPr lang="en-US" dirty="0" smtClean="0"/>
              <a:t>Types Of Microwave Stations</a:t>
            </a:r>
          </a:p>
          <a:p>
            <a:pPr lvl="1"/>
            <a:r>
              <a:rPr lang="en-US" dirty="0" smtClean="0"/>
              <a:t>Terminals – are points in the system where the baseband signals either originate or terminate</a:t>
            </a:r>
          </a:p>
          <a:p>
            <a:pPr lvl="1"/>
            <a:r>
              <a:rPr lang="en-US" dirty="0" smtClean="0"/>
              <a:t>Repeaters – are points in the system where the baseband signals maybe reconfigured or simply repeated or amplified.</a:t>
            </a:r>
          </a:p>
          <a:p>
            <a:pPr lvl="2"/>
            <a:r>
              <a:rPr lang="en-US" b="1" dirty="0" smtClean="0"/>
              <a:t>Passive Microwave repeaters</a:t>
            </a:r>
            <a:r>
              <a:rPr lang="en-US" dirty="0" smtClean="0"/>
              <a:t> – a device that re-radiates microwave energy without additional electronic power.</a:t>
            </a:r>
          </a:p>
          <a:p>
            <a:pPr lvl="3"/>
            <a:r>
              <a:rPr lang="en-US" dirty="0" smtClean="0"/>
              <a:t>back to back</a:t>
            </a:r>
          </a:p>
          <a:p>
            <a:pPr lvl="3"/>
            <a:r>
              <a:rPr lang="en-US" dirty="0" smtClean="0"/>
              <a:t>billboard type</a:t>
            </a:r>
          </a:p>
          <a:p>
            <a:pPr lvl="2"/>
            <a:r>
              <a:rPr lang="en-US" b="1" dirty="0" smtClean="0"/>
              <a:t>Active Microwave repeater – </a:t>
            </a:r>
            <a:r>
              <a:rPr lang="en-US" dirty="0" smtClean="0"/>
              <a:t>a receiver and a transmitter placed back to back or in tandem with the system. It receives the signal, amplifies and reshapes it, then retransmits the signal to the next station.</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7</a:t>
            </a:fld>
            <a:endParaRPr kumimoji="0" lang="en-US" dirty="0"/>
          </a:p>
        </p:txBody>
      </p:sp>
    </p:spTree>
    <p:extLst>
      <p:ext uri="{BB962C8B-B14F-4D97-AF65-F5344CB8AC3E}">
        <p14:creationId xmlns:p14="http://schemas.microsoft.com/office/powerpoint/2010/main" xmlns="" val="22294960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5" name="Rectangle 5"/>
          <p:cNvSpPr>
            <a:spLocks noGrp="1" noChangeArrowheads="1"/>
          </p:cNvSpPr>
          <p:nvPr>
            <p:ph type="title"/>
          </p:nvPr>
        </p:nvSpPr>
        <p:spPr/>
        <p:txBody>
          <a:bodyPr>
            <a:normAutofit fontScale="90000"/>
          </a:bodyPr>
          <a:lstStyle/>
          <a:p>
            <a:r>
              <a:rPr lang="en-US" dirty="0" smtClean="0">
                <a:latin typeface="Verdana" pitchFamily="34" charset="0"/>
              </a:rPr>
              <a:t>COUNTERMEASURES</a:t>
            </a:r>
            <a:endParaRPr lang="en-US" dirty="0">
              <a:latin typeface="Verdana" pitchFamily="34" charset="0"/>
            </a:endParaRPr>
          </a:p>
        </p:txBody>
      </p:sp>
      <p:sp>
        <p:nvSpPr>
          <p:cNvPr id="107523" name="Rectangle 3"/>
          <p:cNvSpPr>
            <a:spLocks noGrp="1" noChangeArrowheads="1"/>
          </p:cNvSpPr>
          <p:nvPr>
            <p:ph idx="1"/>
          </p:nvPr>
        </p:nvSpPr>
        <p:spPr/>
        <p:txBody>
          <a:bodyPr>
            <a:normAutofit fontScale="70000" lnSpcReduction="20000"/>
          </a:bodyPr>
          <a:lstStyle/>
          <a:p>
            <a:pPr marL="469900" indent="-469900">
              <a:lnSpc>
                <a:spcPct val="150000"/>
              </a:lnSpc>
            </a:pPr>
            <a:r>
              <a:rPr lang="en-US" sz="3600" dirty="0" smtClean="0">
                <a:solidFill>
                  <a:schemeClr val="tx2"/>
                </a:solidFill>
              </a:rPr>
              <a:t>FLAT FADING</a:t>
            </a:r>
          </a:p>
          <a:p>
            <a:pPr marL="744220" lvl="1" indent="-469900">
              <a:lnSpc>
                <a:spcPct val="150000"/>
              </a:lnSpc>
            </a:pPr>
            <a:r>
              <a:rPr lang="en-US" i="1" dirty="0" smtClean="0"/>
              <a:t>Link </a:t>
            </a:r>
            <a:r>
              <a:rPr lang="en-US" i="1" dirty="0"/>
              <a:t>Overbuilding (</a:t>
            </a:r>
            <a:r>
              <a:rPr lang="en-US" i="1" dirty="0" err="1"/>
              <a:t>Antenna,Improved</a:t>
            </a:r>
            <a:r>
              <a:rPr lang="en-US" i="1" dirty="0"/>
              <a:t> receiver </a:t>
            </a:r>
            <a:r>
              <a:rPr lang="en-US" i="1" dirty="0" err="1" smtClean="0"/>
              <a:t>performance,power</a:t>
            </a:r>
            <a:r>
              <a:rPr lang="en-US" i="1" dirty="0" smtClean="0"/>
              <a:t>)</a:t>
            </a:r>
          </a:p>
          <a:p>
            <a:pPr marL="744220" lvl="1" indent="-469900">
              <a:lnSpc>
                <a:spcPct val="150000"/>
              </a:lnSpc>
            </a:pPr>
            <a:r>
              <a:rPr lang="en-US" i="1" dirty="0" err="1" smtClean="0"/>
              <a:t>Resite</a:t>
            </a:r>
            <a:r>
              <a:rPr lang="en-US" i="1" dirty="0" smtClean="0"/>
              <a:t> </a:t>
            </a:r>
            <a:r>
              <a:rPr lang="en-US" i="1" dirty="0"/>
              <a:t>or shorten distance between sites (</a:t>
            </a:r>
            <a:r>
              <a:rPr lang="en-US" i="1" dirty="0" err="1" smtClean="0"/>
              <a:t>multihops</a:t>
            </a:r>
            <a:r>
              <a:rPr lang="en-US" i="1" dirty="0" smtClean="0"/>
              <a:t>)</a:t>
            </a:r>
          </a:p>
          <a:p>
            <a:pPr marL="744220" lvl="1" indent="-469900">
              <a:lnSpc>
                <a:spcPct val="150000"/>
              </a:lnSpc>
            </a:pPr>
            <a:r>
              <a:rPr lang="en-US" i="1" dirty="0" smtClean="0"/>
              <a:t>Path Diversity</a:t>
            </a:r>
          </a:p>
          <a:p>
            <a:pPr marL="469900" indent="-469900">
              <a:lnSpc>
                <a:spcPct val="150000"/>
              </a:lnSpc>
            </a:pPr>
            <a:r>
              <a:rPr lang="en-US" dirty="0" smtClean="0">
                <a:solidFill>
                  <a:schemeClr val="tx2"/>
                </a:solidFill>
              </a:rPr>
              <a:t>SELECTIVE FADING</a:t>
            </a:r>
          </a:p>
          <a:p>
            <a:pPr marL="744220" lvl="1" indent="-469900">
              <a:lnSpc>
                <a:spcPct val="150000"/>
              </a:lnSpc>
            </a:pPr>
            <a:r>
              <a:rPr lang="en-US" i="1" dirty="0" smtClean="0"/>
              <a:t>Space Diversity</a:t>
            </a:r>
            <a:endParaRPr lang="en-US" i="1" dirty="0"/>
          </a:p>
          <a:p>
            <a:pPr marL="744220" lvl="1" indent="-469900">
              <a:lnSpc>
                <a:spcPct val="150000"/>
              </a:lnSpc>
            </a:pPr>
            <a:r>
              <a:rPr lang="en-US" i="1" dirty="0" smtClean="0"/>
              <a:t>Frequency Diversity</a:t>
            </a:r>
          </a:p>
          <a:p>
            <a:pPr marL="744220" lvl="1" indent="-469900">
              <a:lnSpc>
                <a:spcPct val="150000"/>
              </a:lnSpc>
            </a:pPr>
            <a:r>
              <a:rPr lang="en-US" i="1" dirty="0" smtClean="0"/>
              <a:t>Equalizers</a:t>
            </a:r>
          </a:p>
          <a:p>
            <a:pPr marL="469900" indent="-469900">
              <a:lnSpc>
                <a:spcPct val="150000"/>
              </a:lnSpc>
            </a:pPr>
            <a:r>
              <a:rPr lang="en-US" dirty="0" smtClean="0">
                <a:latin typeface="Verdana" pitchFamily="34" charset="0"/>
              </a:rPr>
              <a:t>EQUIPMENT RELIABILITY</a:t>
            </a:r>
          </a:p>
          <a:p>
            <a:pPr marL="744220" lvl="1" indent="-469900">
              <a:lnSpc>
                <a:spcPct val="150000"/>
              </a:lnSpc>
            </a:pPr>
            <a:r>
              <a:rPr lang="en-US" i="1" dirty="0" smtClean="0"/>
              <a:t>Hot –standby Arrangement</a:t>
            </a:r>
          </a:p>
          <a:p>
            <a:pPr marL="744220" lvl="1" indent="-469900">
              <a:lnSpc>
                <a:spcPct val="150000"/>
              </a:lnSpc>
            </a:pPr>
            <a:r>
              <a:rPr lang="en-US" i="1" dirty="0" smtClean="0"/>
              <a:t>Diversity Arrangement</a:t>
            </a:r>
            <a:endParaRPr lang="en-US" i="1" dirty="0"/>
          </a:p>
        </p:txBody>
      </p:sp>
    </p:spTree>
    <p:extLst>
      <p:ext uri="{BB962C8B-B14F-4D97-AF65-F5344CB8AC3E}">
        <p14:creationId xmlns:p14="http://schemas.microsoft.com/office/powerpoint/2010/main" xmlns="" val="695432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dissolve">
                                      <p:cBhvr>
                                        <p:cTn id="7" dur="500"/>
                                        <p:tgtEl>
                                          <p:spTgt spid="1075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dissolve">
                                      <p:cBhvr>
                                        <p:cTn id="12"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utoUpdateAnimBg="0"/>
      <p:bldP spid="107523"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a:t>
            </a:r>
            <a:endParaRPr lang="en-US" dirty="0"/>
          </a:p>
        </p:txBody>
      </p:sp>
      <p:sp>
        <p:nvSpPr>
          <p:cNvPr id="3" name="Content Placeholder 2"/>
          <p:cNvSpPr>
            <a:spLocks noGrp="1"/>
          </p:cNvSpPr>
          <p:nvPr>
            <p:ph idx="1"/>
          </p:nvPr>
        </p:nvSpPr>
        <p:spPr/>
        <p:txBody>
          <a:bodyPr/>
          <a:lstStyle/>
          <a:p>
            <a:r>
              <a:rPr lang="en-US" dirty="0" smtClean="0"/>
              <a:t>Providing separate path to transmit redundant information</a:t>
            </a:r>
          </a:p>
          <a:p>
            <a:pPr lvl="1"/>
            <a:r>
              <a:rPr lang="en-US" dirty="0" smtClean="0"/>
              <a:t>Frequency diversity</a:t>
            </a:r>
          </a:p>
          <a:p>
            <a:pPr lvl="2"/>
            <a:r>
              <a:rPr lang="en-US" dirty="0" smtClean="0"/>
              <a:t>Uses two different frequencies to transmit the same information.</a:t>
            </a:r>
          </a:p>
          <a:p>
            <a:pPr lvl="1"/>
            <a:r>
              <a:rPr lang="en-US" dirty="0" smtClean="0"/>
              <a:t>Space diversity</a:t>
            </a:r>
          </a:p>
          <a:p>
            <a:pPr lvl="2"/>
            <a:r>
              <a:rPr lang="en-US" dirty="0" smtClean="0"/>
              <a:t>Same frequency is used, but two receive antennas separated vertically on the same tower receive the information over two different physical paths separated in space.</a:t>
            </a:r>
            <a:endParaRPr lang="en-US" dirty="0"/>
          </a:p>
        </p:txBody>
      </p:sp>
    </p:spTree>
    <p:extLst>
      <p:ext uri="{BB962C8B-B14F-4D97-AF65-F5344CB8AC3E}">
        <p14:creationId xmlns:p14="http://schemas.microsoft.com/office/powerpoint/2010/main" xmlns="" val="26499562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29114" y="764704"/>
            <a:ext cx="7957686" cy="529385"/>
          </a:xfrm>
        </p:spPr>
        <p:txBody>
          <a:bodyPr>
            <a:normAutofit fontScale="90000"/>
          </a:bodyPr>
          <a:lstStyle/>
          <a:p>
            <a:r>
              <a:rPr lang="en-US" sz="3200" dirty="0"/>
              <a:t>The method of transmission may be due to:</a:t>
            </a:r>
          </a:p>
        </p:txBody>
      </p:sp>
      <p:sp>
        <p:nvSpPr>
          <p:cNvPr id="110595" name="Rectangle 3"/>
          <p:cNvSpPr>
            <a:spLocks noGrp="1" noChangeArrowheads="1"/>
          </p:cNvSpPr>
          <p:nvPr>
            <p:ph idx="1"/>
          </p:nvPr>
        </p:nvSpPr>
        <p:spPr/>
        <p:txBody>
          <a:bodyPr/>
          <a:lstStyle/>
          <a:p>
            <a:pPr marL="469900" indent="-469900">
              <a:buFont typeface="Wingdings" pitchFamily="2" charset="2"/>
              <a:buNone/>
            </a:pPr>
            <a:r>
              <a:rPr lang="en-US" sz="3600"/>
              <a:t> </a:t>
            </a:r>
            <a:r>
              <a:rPr lang="en-US" sz="2800">
                <a:solidFill>
                  <a:schemeClr val="tx2"/>
                </a:solidFill>
              </a:rPr>
              <a:t>a. FREQUENCY</a:t>
            </a:r>
          </a:p>
          <a:p>
            <a:pPr marL="469900" indent="-469900">
              <a:buFont typeface="Wingdings" pitchFamily="2" charset="2"/>
              <a:buNone/>
            </a:pPr>
            <a:r>
              <a:rPr lang="en-US" sz="2800"/>
              <a:t> </a:t>
            </a:r>
            <a:r>
              <a:rPr lang="en-US" sz="2800">
                <a:solidFill>
                  <a:schemeClr val="tx2"/>
                </a:solidFill>
              </a:rPr>
              <a:t>b. SPACE</a:t>
            </a:r>
            <a:r>
              <a:rPr lang="en-US" sz="3600"/>
              <a:t> </a:t>
            </a:r>
            <a:r>
              <a:rPr lang="en-US" sz="2400"/>
              <a:t>(including angle of arrival and </a:t>
            </a:r>
          </a:p>
          <a:p>
            <a:pPr marL="469900" indent="-469900">
              <a:buFont typeface="Wingdings" pitchFamily="2" charset="2"/>
              <a:buNone/>
            </a:pPr>
            <a:r>
              <a:rPr lang="en-US" sz="2400"/>
              <a:t>      polarization)</a:t>
            </a:r>
          </a:p>
          <a:p>
            <a:pPr marL="469900" indent="-469900">
              <a:buFont typeface="Wingdings" pitchFamily="2" charset="2"/>
              <a:buNone/>
            </a:pPr>
            <a:r>
              <a:rPr lang="en-US" sz="3600"/>
              <a:t> </a:t>
            </a:r>
            <a:r>
              <a:rPr lang="en-US" sz="2800">
                <a:solidFill>
                  <a:schemeClr val="tx2"/>
                </a:solidFill>
              </a:rPr>
              <a:t>c. PATH</a:t>
            </a:r>
            <a:r>
              <a:rPr lang="en-US" sz="3600"/>
              <a:t> </a:t>
            </a:r>
            <a:r>
              <a:rPr lang="en-US" sz="2400"/>
              <a:t>(signals arrive on geographically</a:t>
            </a:r>
          </a:p>
          <a:p>
            <a:pPr marL="469900" indent="-469900">
              <a:buFont typeface="Wingdings" pitchFamily="2" charset="2"/>
              <a:buNone/>
            </a:pPr>
            <a:r>
              <a:rPr lang="en-US" sz="2400"/>
              <a:t>      separate paths)</a:t>
            </a:r>
          </a:p>
          <a:p>
            <a:pPr marL="469900" indent="-469900">
              <a:buFont typeface="Wingdings" pitchFamily="2" charset="2"/>
              <a:buNone/>
            </a:pPr>
            <a:r>
              <a:rPr lang="en-US" sz="3600"/>
              <a:t> </a:t>
            </a:r>
            <a:r>
              <a:rPr lang="en-US" sz="2800">
                <a:solidFill>
                  <a:schemeClr val="tx2"/>
                </a:solidFill>
              </a:rPr>
              <a:t>d. TIME</a:t>
            </a:r>
            <a:r>
              <a:rPr lang="en-US" sz="3600"/>
              <a:t> </a:t>
            </a:r>
            <a:r>
              <a:rPr lang="en-US" sz="2400"/>
              <a:t>(a time delay of two identical signals</a:t>
            </a:r>
          </a:p>
          <a:p>
            <a:pPr marL="469900" indent="-469900">
              <a:buFont typeface="Wingdings" pitchFamily="2" charset="2"/>
              <a:buNone/>
            </a:pPr>
            <a:r>
              <a:rPr lang="en-US" sz="2400"/>
              <a:t>      on parallel paths)</a:t>
            </a:r>
          </a:p>
          <a:p>
            <a:pPr marL="469900" indent="-469900">
              <a:buFont typeface="Wingdings" pitchFamily="2" charset="2"/>
              <a:buNone/>
            </a:pPr>
            <a:endParaRPr lang="en-US" sz="3000"/>
          </a:p>
        </p:txBody>
      </p:sp>
    </p:spTree>
    <p:extLst>
      <p:ext uri="{BB962C8B-B14F-4D97-AF65-F5344CB8AC3E}">
        <p14:creationId xmlns:p14="http://schemas.microsoft.com/office/powerpoint/2010/main" xmlns="" val="700843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dissolve">
                                      <p:cBhvr>
                                        <p:cTn id="7" dur="500"/>
                                        <p:tgtEl>
                                          <p:spTgt spid="1105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5"/>
                                        </p:tgtEl>
                                        <p:attrNameLst>
                                          <p:attrName>style.visibility</p:attrName>
                                        </p:attrNameLst>
                                      </p:cBhvr>
                                      <p:to>
                                        <p:strVal val="visible"/>
                                      </p:to>
                                    </p:set>
                                    <p:animEffect transition="in" filter="dissolve">
                                      <p:cBhvr>
                                        <p:cTn id="12"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sz="4200" dirty="0" smtClean="0"/>
              <a:t>PATH DIVERSITY</a:t>
            </a:r>
            <a:endParaRPr lang="en-US" sz="4200" dirty="0"/>
          </a:p>
        </p:txBody>
      </p:sp>
      <p:sp>
        <p:nvSpPr>
          <p:cNvPr id="111619" name="Rectangle 3"/>
          <p:cNvSpPr>
            <a:spLocks noGrp="1" noChangeArrowheads="1"/>
          </p:cNvSpPr>
          <p:nvPr>
            <p:ph idx="1"/>
          </p:nvPr>
        </p:nvSpPr>
        <p:spPr/>
        <p:txBody>
          <a:bodyPr/>
          <a:lstStyle/>
          <a:p>
            <a:pPr marL="495300" indent="-495300"/>
            <a:r>
              <a:rPr lang="en-US" sz="2400" dirty="0" smtClean="0"/>
              <a:t>Method </a:t>
            </a:r>
            <a:r>
              <a:rPr lang="en-US" sz="2400" dirty="0"/>
              <a:t>of signal rerouting or </a:t>
            </a:r>
            <a:r>
              <a:rPr lang="en-US" sz="2400" dirty="0" smtClean="0"/>
              <a:t>simultaneous transmission </a:t>
            </a:r>
            <a:r>
              <a:rPr lang="en-US" sz="2400" dirty="0"/>
              <a:t>of same information on </a:t>
            </a:r>
            <a:r>
              <a:rPr lang="en-US" sz="2400" dirty="0" smtClean="0"/>
              <a:t>different paths. Paths </a:t>
            </a:r>
            <a:r>
              <a:rPr lang="en-US" sz="2400" dirty="0"/>
              <a:t>should be </a:t>
            </a:r>
            <a:r>
              <a:rPr lang="en-US" sz="2400" dirty="0" smtClean="0"/>
              <a:t>at least </a:t>
            </a:r>
            <a:r>
              <a:rPr lang="en-US" sz="2400" dirty="0"/>
              <a:t>10 </a:t>
            </a:r>
            <a:r>
              <a:rPr lang="en-US" sz="2400" dirty="0" err="1"/>
              <a:t>kms</a:t>
            </a:r>
            <a:r>
              <a:rPr lang="en-US" sz="2400" dirty="0"/>
              <a:t> apart.</a:t>
            </a:r>
          </a:p>
        </p:txBody>
      </p:sp>
    </p:spTree>
    <p:extLst>
      <p:ext uri="{BB962C8B-B14F-4D97-AF65-F5344CB8AC3E}">
        <p14:creationId xmlns:p14="http://schemas.microsoft.com/office/powerpoint/2010/main" xmlns="" val="3691836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dissolve">
                                      <p:cBhvr>
                                        <p:cTn id="7" dur="500"/>
                                        <p:tgtEl>
                                          <p:spTgt spid="1116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19"/>
                                        </p:tgtEl>
                                        <p:attrNameLst>
                                          <p:attrName>style.visibility</p:attrName>
                                        </p:attrNameLst>
                                      </p:cBhvr>
                                      <p:to>
                                        <p:strVal val="visible"/>
                                      </p:to>
                                    </p:set>
                                    <p:animEffect transition="in" filter="dissolve">
                                      <p:cBhvr>
                                        <p:cTn id="12"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4200" dirty="0" smtClean="0"/>
              <a:t>SPACE DIVERSITY</a:t>
            </a:r>
            <a:endParaRPr lang="en-US" sz="4200" dirty="0"/>
          </a:p>
        </p:txBody>
      </p:sp>
      <p:sp>
        <p:nvSpPr>
          <p:cNvPr id="112643" name="Rectangle 3"/>
          <p:cNvSpPr>
            <a:spLocks noGrp="1" noChangeArrowheads="1"/>
          </p:cNvSpPr>
          <p:nvPr>
            <p:ph idx="1"/>
          </p:nvPr>
        </p:nvSpPr>
        <p:spPr/>
        <p:txBody>
          <a:bodyPr>
            <a:normAutofit lnSpcReduction="10000"/>
          </a:bodyPr>
          <a:lstStyle/>
          <a:p>
            <a:pPr marL="469900" indent="-469900">
              <a:lnSpc>
                <a:spcPct val="80000"/>
              </a:lnSpc>
            </a:pPr>
            <a:r>
              <a:rPr lang="en-US" sz="2800" dirty="0" smtClean="0"/>
              <a:t>The </a:t>
            </a:r>
            <a:r>
              <a:rPr lang="en-US" sz="2800" dirty="0"/>
              <a:t>receiver accepts signals from 2 or more antennas that are vertically spaced apart by many wavelength (200</a:t>
            </a:r>
            <a:r>
              <a:rPr lang="el-GR" sz="2800" dirty="0"/>
              <a:t>λ</a:t>
            </a:r>
            <a:r>
              <a:rPr lang="en-US" sz="2800" dirty="0"/>
              <a:t> or </a:t>
            </a:r>
            <a:r>
              <a:rPr lang="en-US" sz="2800" dirty="0" smtClean="0"/>
              <a:t>more)</a:t>
            </a:r>
          </a:p>
          <a:p>
            <a:pPr marL="469900" indent="-469900">
              <a:lnSpc>
                <a:spcPct val="80000"/>
              </a:lnSpc>
            </a:pPr>
            <a:endParaRPr lang="en-US" sz="2800" dirty="0" smtClean="0"/>
          </a:p>
          <a:p>
            <a:pPr marL="469900" indent="-469900">
              <a:lnSpc>
                <a:spcPct val="80000"/>
              </a:lnSpc>
            </a:pPr>
            <a:r>
              <a:rPr lang="en-US" sz="2800" dirty="0" smtClean="0"/>
              <a:t>Depending </a:t>
            </a:r>
            <a:r>
              <a:rPr lang="en-US" sz="2800" dirty="0"/>
              <a:t>upon the design, the diversity combiner either selects or adds the signal. If signals are to be added, then they should be brought in phase. </a:t>
            </a:r>
            <a:endParaRPr lang="en-US" sz="2800" dirty="0" smtClean="0"/>
          </a:p>
          <a:p>
            <a:pPr marL="469900" indent="-469900">
              <a:lnSpc>
                <a:spcPct val="80000"/>
              </a:lnSpc>
            </a:pPr>
            <a:endParaRPr lang="en-US" sz="2800" dirty="0" smtClean="0"/>
          </a:p>
          <a:p>
            <a:pPr marL="469900" indent="-469900">
              <a:lnSpc>
                <a:spcPct val="80000"/>
              </a:lnSpc>
            </a:pPr>
            <a:r>
              <a:rPr lang="en-US" sz="2800" dirty="0" smtClean="0"/>
              <a:t>The </a:t>
            </a:r>
            <a:r>
              <a:rPr lang="en-US" sz="2800" dirty="0"/>
              <a:t>lower of the two antennas must be high enough for reliable LOS communication.</a:t>
            </a:r>
            <a:endParaRPr lang="el-GR" sz="2800" dirty="0"/>
          </a:p>
        </p:txBody>
      </p:sp>
    </p:spTree>
    <p:extLst>
      <p:ext uri="{BB962C8B-B14F-4D97-AF65-F5344CB8AC3E}">
        <p14:creationId xmlns:p14="http://schemas.microsoft.com/office/powerpoint/2010/main" xmlns="" val="1648248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dissolve">
                                      <p:cBhvr>
                                        <p:cTn id="7" dur="500"/>
                                        <p:tgtEl>
                                          <p:spTgt spid="1126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43"/>
                                        </p:tgtEl>
                                        <p:attrNameLst>
                                          <p:attrName>style.visibility</p:attrName>
                                        </p:attrNameLst>
                                      </p:cBhvr>
                                      <p:to>
                                        <p:strVal val="visible"/>
                                      </p:to>
                                    </p:set>
                                    <p:animEffect transition="in" filter="dissolve">
                                      <p:cBhvr>
                                        <p:cTn id="12"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Space Diversity</a:t>
            </a:r>
            <a:endParaRPr lang="en-US" dirty="0"/>
          </a:p>
        </p:txBody>
      </p:sp>
      <p:grpSp>
        <p:nvGrpSpPr>
          <p:cNvPr id="4" name="Group 58"/>
          <p:cNvGrpSpPr>
            <a:grpSpLocks/>
          </p:cNvGrpSpPr>
          <p:nvPr/>
        </p:nvGrpSpPr>
        <p:grpSpPr bwMode="auto">
          <a:xfrm>
            <a:off x="6116505" y="1678566"/>
            <a:ext cx="301823" cy="2605485"/>
            <a:chOff x="2880" y="2016"/>
            <a:chExt cx="117" cy="1010"/>
          </a:xfrm>
        </p:grpSpPr>
        <p:grpSp>
          <p:nvGrpSpPr>
            <p:cNvPr id="5" name="Group 59"/>
            <p:cNvGrpSpPr>
              <a:grpSpLocks/>
            </p:cNvGrpSpPr>
            <p:nvPr/>
          </p:nvGrpSpPr>
          <p:grpSpPr bwMode="auto">
            <a:xfrm>
              <a:off x="2880" y="2016"/>
              <a:ext cx="96" cy="864"/>
              <a:chOff x="1728" y="1584"/>
              <a:chExt cx="144" cy="1200"/>
            </a:xfrm>
          </p:grpSpPr>
          <p:sp>
            <p:nvSpPr>
              <p:cNvPr id="7"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8"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9"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0"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1"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2"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3"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4"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15"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16"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17"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18"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19"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20"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21"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22"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23"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24"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25"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26"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27"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28"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29"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30"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31"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32"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33"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34"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35"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36"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37"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38"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39"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40"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41"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42"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43"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44"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45"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6"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46" name="Group 100"/>
          <p:cNvGrpSpPr>
            <a:grpSpLocks/>
          </p:cNvGrpSpPr>
          <p:nvPr/>
        </p:nvGrpSpPr>
        <p:grpSpPr bwMode="auto">
          <a:xfrm>
            <a:off x="6702491" y="4045132"/>
            <a:ext cx="944165" cy="376634"/>
            <a:chOff x="306" y="2562"/>
            <a:chExt cx="588" cy="234"/>
          </a:xfrm>
        </p:grpSpPr>
        <p:sp>
          <p:nvSpPr>
            <p:cNvPr id="47" name="Rectangle 101"/>
            <p:cNvSpPr>
              <a:spLocks noChangeArrowheads="1"/>
            </p:cNvSpPr>
            <p:nvPr/>
          </p:nvSpPr>
          <p:spPr bwMode="auto">
            <a:xfrm>
              <a:off x="396" y="2565"/>
              <a:ext cx="480" cy="231"/>
            </a:xfrm>
            <a:prstGeom prst="rect">
              <a:avLst/>
            </a:prstGeom>
            <a:gradFill rotWithShape="0">
              <a:gsLst>
                <a:gs pos="0">
                  <a:srgbClr val="DDDDDD"/>
                </a:gs>
                <a:gs pos="100000">
                  <a:srgbClr val="DDDDDD">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48" name="Rectangle 102" descr="Light vertical"/>
            <p:cNvSpPr>
              <a:spLocks noChangeArrowheads="1"/>
            </p:cNvSpPr>
            <p:nvPr/>
          </p:nvSpPr>
          <p:spPr bwMode="auto">
            <a:xfrm>
              <a:off x="306" y="2562"/>
              <a:ext cx="588" cy="47"/>
            </a:xfrm>
            <a:prstGeom prst="rect">
              <a:avLst/>
            </a:prstGeom>
            <a:pattFill prst="ltVert">
              <a:fgClr>
                <a:schemeClr val="bg2"/>
              </a:fgClr>
              <a:bgClr>
                <a:srgbClr val="FFFFFF"/>
              </a:bgClr>
            </a:pattFill>
            <a:ln w="9525">
              <a:solidFill>
                <a:schemeClr val="tx1"/>
              </a:solidFill>
              <a:miter lim="800000"/>
              <a:headEnd/>
              <a:tailEnd/>
            </a:ln>
            <a:effectLst/>
          </p:spPr>
          <p:txBody>
            <a:bodyPr wrap="none" anchor="ctr"/>
            <a:lstStyle/>
            <a:p>
              <a:endParaRPr lang="en-US"/>
            </a:p>
          </p:txBody>
        </p:sp>
        <p:sp>
          <p:nvSpPr>
            <p:cNvPr id="49" name="Line 103"/>
            <p:cNvSpPr>
              <a:spLocks noChangeShapeType="1"/>
            </p:cNvSpPr>
            <p:nvPr/>
          </p:nvSpPr>
          <p:spPr bwMode="auto">
            <a:xfrm>
              <a:off x="633" y="2613"/>
              <a:ext cx="0" cy="180"/>
            </a:xfrm>
            <a:prstGeom prst="line">
              <a:avLst/>
            </a:prstGeom>
            <a:noFill/>
            <a:ln w="38100">
              <a:solidFill>
                <a:schemeClr val="bg2"/>
              </a:solidFill>
              <a:round/>
              <a:headEnd/>
              <a:tailEnd/>
            </a:ln>
            <a:effectLst/>
          </p:spPr>
          <p:txBody>
            <a:bodyPr wrap="none" anchor="ctr"/>
            <a:lstStyle/>
            <a:p>
              <a:endParaRPr lang="en-US"/>
            </a:p>
          </p:txBody>
        </p:sp>
        <p:sp>
          <p:nvSpPr>
            <p:cNvPr id="50" name="Rectangle 104"/>
            <p:cNvSpPr>
              <a:spLocks noChangeArrowheads="1"/>
            </p:cNvSpPr>
            <p:nvPr/>
          </p:nvSpPr>
          <p:spPr bwMode="auto">
            <a:xfrm>
              <a:off x="366" y="2664"/>
              <a:ext cx="47" cy="13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grpSp>
        <p:nvGrpSpPr>
          <p:cNvPr id="51" name="Group 105"/>
          <p:cNvGrpSpPr>
            <a:grpSpLocks/>
          </p:cNvGrpSpPr>
          <p:nvPr/>
        </p:nvGrpSpPr>
        <p:grpSpPr bwMode="auto">
          <a:xfrm rot="10822174">
            <a:off x="5825000" y="2060428"/>
            <a:ext cx="268287" cy="343099"/>
            <a:chOff x="1618" y="2258"/>
            <a:chExt cx="226" cy="226"/>
          </a:xfrm>
        </p:grpSpPr>
        <p:sp>
          <p:nvSpPr>
            <p:cNvPr id="52"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53" name="Group 107"/>
            <p:cNvGrpSpPr>
              <a:grpSpLocks/>
            </p:cNvGrpSpPr>
            <p:nvPr/>
          </p:nvGrpSpPr>
          <p:grpSpPr bwMode="auto">
            <a:xfrm>
              <a:off x="1698" y="2258"/>
              <a:ext cx="146" cy="226"/>
              <a:chOff x="1698" y="2258"/>
              <a:chExt cx="146" cy="226"/>
            </a:xfrm>
          </p:grpSpPr>
          <p:grpSp>
            <p:nvGrpSpPr>
              <p:cNvPr id="54" name="Group 108"/>
              <p:cNvGrpSpPr>
                <a:grpSpLocks/>
              </p:cNvGrpSpPr>
              <p:nvPr/>
            </p:nvGrpSpPr>
            <p:grpSpPr bwMode="auto">
              <a:xfrm>
                <a:off x="1698" y="2258"/>
                <a:ext cx="69" cy="226"/>
                <a:chOff x="1674" y="2258"/>
                <a:chExt cx="93" cy="226"/>
              </a:xfrm>
            </p:grpSpPr>
            <p:sp>
              <p:nvSpPr>
                <p:cNvPr id="57"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58"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55"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56"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59" name="Group 58"/>
          <p:cNvGrpSpPr>
            <a:grpSpLocks/>
          </p:cNvGrpSpPr>
          <p:nvPr/>
        </p:nvGrpSpPr>
        <p:grpSpPr bwMode="auto">
          <a:xfrm flipH="1">
            <a:off x="2698504" y="1678566"/>
            <a:ext cx="301823" cy="2605484"/>
            <a:chOff x="2880" y="2016"/>
            <a:chExt cx="117" cy="1010"/>
          </a:xfrm>
        </p:grpSpPr>
        <p:grpSp>
          <p:nvGrpSpPr>
            <p:cNvPr id="60" name="Group 59"/>
            <p:cNvGrpSpPr>
              <a:grpSpLocks/>
            </p:cNvGrpSpPr>
            <p:nvPr/>
          </p:nvGrpSpPr>
          <p:grpSpPr bwMode="auto">
            <a:xfrm>
              <a:off x="2880" y="2016"/>
              <a:ext cx="96" cy="864"/>
              <a:chOff x="1728" y="1584"/>
              <a:chExt cx="144" cy="1200"/>
            </a:xfrm>
          </p:grpSpPr>
          <p:sp>
            <p:nvSpPr>
              <p:cNvPr id="62"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63"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64"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65"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66"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67"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68"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69"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70"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71"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72"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73"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74"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75"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76"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77"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78"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79"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80"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81"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82"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83"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84"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85"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86"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87"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88"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89"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90"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91"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92"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93"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94"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95"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96"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97"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98"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99"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100"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61"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106" name="Group 105"/>
          <p:cNvGrpSpPr>
            <a:grpSpLocks/>
          </p:cNvGrpSpPr>
          <p:nvPr/>
        </p:nvGrpSpPr>
        <p:grpSpPr bwMode="auto">
          <a:xfrm rot="10777826" flipH="1">
            <a:off x="3033864" y="2073594"/>
            <a:ext cx="268288" cy="343098"/>
            <a:chOff x="1618" y="2258"/>
            <a:chExt cx="226" cy="226"/>
          </a:xfrm>
        </p:grpSpPr>
        <p:sp>
          <p:nvSpPr>
            <p:cNvPr id="107"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108" name="Group 107"/>
            <p:cNvGrpSpPr>
              <a:grpSpLocks/>
            </p:cNvGrpSpPr>
            <p:nvPr/>
          </p:nvGrpSpPr>
          <p:grpSpPr bwMode="auto">
            <a:xfrm>
              <a:off x="1698" y="2258"/>
              <a:ext cx="146" cy="226"/>
              <a:chOff x="1698" y="2258"/>
              <a:chExt cx="146" cy="226"/>
            </a:xfrm>
          </p:grpSpPr>
          <p:grpSp>
            <p:nvGrpSpPr>
              <p:cNvPr id="109" name="Group 108"/>
              <p:cNvGrpSpPr>
                <a:grpSpLocks/>
              </p:cNvGrpSpPr>
              <p:nvPr/>
            </p:nvGrpSpPr>
            <p:grpSpPr bwMode="auto">
              <a:xfrm>
                <a:off x="1698" y="2258"/>
                <a:ext cx="69" cy="226"/>
                <a:chOff x="1674" y="2258"/>
                <a:chExt cx="93" cy="226"/>
              </a:xfrm>
            </p:grpSpPr>
            <p:sp>
              <p:nvSpPr>
                <p:cNvPr id="112"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113"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10"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111"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sp>
        <p:nvSpPr>
          <p:cNvPr id="114" name="Text Box 113"/>
          <p:cNvSpPr txBox="1">
            <a:spLocks noChangeArrowheads="1"/>
          </p:cNvSpPr>
          <p:nvPr/>
        </p:nvSpPr>
        <p:spPr bwMode="auto">
          <a:xfrm flipH="1">
            <a:off x="1093456" y="5336166"/>
            <a:ext cx="1981200" cy="369332"/>
          </a:xfrm>
          <a:prstGeom prst="rect">
            <a:avLst/>
          </a:prstGeom>
          <a:noFill/>
          <a:ln w="9525">
            <a:noFill/>
            <a:miter lim="800000"/>
            <a:headEnd/>
            <a:tailEnd/>
          </a:ln>
          <a:effectLst/>
        </p:spPr>
        <p:txBody>
          <a:bodyPr>
            <a:spAutoFit/>
          </a:bodyPr>
          <a:lstStyle/>
          <a:p>
            <a:pPr algn="ctr">
              <a:spcBef>
                <a:spcPct val="50000"/>
              </a:spcBef>
            </a:pPr>
            <a:r>
              <a:rPr lang="en-US" dirty="0" smtClean="0">
                <a:latin typeface="Arial Black" pitchFamily="34" charset="0"/>
              </a:rPr>
              <a:t>Transmitter</a:t>
            </a:r>
            <a:endParaRPr lang="en-US" dirty="0">
              <a:latin typeface="Arial Black" pitchFamily="34" charset="0"/>
            </a:endParaRPr>
          </a:p>
        </p:txBody>
      </p:sp>
      <p:grpSp>
        <p:nvGrpSpPr>
          <p:cNvPr id="115" name="Group 100"/>
          <p:cNvGrpSpPr>
            <a:grpSpLocks/>
          </p:cNvGrpSpPr>
          <p:nvPr/>
        </p:nvGrpSpPr>
        <p:grpSpPr bwMode="auto">
          <a:xfrm flipH="1">
            <a:off x="1470176" y="4654732"/>
            <a:ext cx="944166" cy="376634"/>
            <a:chOff x="306" y="2562"/>
            <a:chExt cx="588" cy="234"/>
          </a:xfrm>
        </p:grpSpPr>
        <p:sp>
          <p:nvSpPr>
            <p:cNvPr id="116" name="Rectangle 101"/>
            <p:cNvSpPr>
              <a:spLocks noChangeArrowheads="1"/>
            </p:cNvSpPr>
            <p:nvPr/>
          </p:nvSpPr>
          <p:spPr bwMode="auto">
            <a:xfrm>
              <a:off x="396" y="2565"/>
              <a:ext cx="480" cy="231"/>
            </a:xfrm>
            <a:prstGeom prst="rect">
              <a:avLst/>
            </a:prstGeom>
            <a:gradFill rotWithShape="0">
              <a:gsLst>
                <a:gs pos="0">
                  <a:srgbClr val="DDDDDD"/>
                </a:gs>
                <a:gs pos="100000">
                  <a:srgbClr val="DDDDDD">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117" name="Rectangle 102" descr="Light vertical"/>
            <p:cNvSpPr>
              <a:spLocks noChangeArrowheads="1"/>
            </p:cNvSpPr>
            <p:nvPr/>
          </p:nvSpPr>
          <p:spPr bwMode="auto">
            <a:xfrm>
              <a:off x="306" y="2562"/>
              <a:ext cx="588" cy="47"/>
            </a:xfrm>
            <a:prstGeom prst="rect">
              <a:avLst/>
            </a:prstGeom>
            <a:pattFill prst="ltVert">
              <a:fgClr>
                <a:schemeClr val="bg2"/>
              </a:fgClr>
              <a:bgClr>
                <a:srgbClr val="FFFFFF"/>
              </a:bgClr>
            </a:pattFill>
            <a:ln w="9525">
              <a:solidFill>
                <a:schemeClr val="tx1"/>
              </a:solidFill>
              <a:miter lim="800000"/>
              <a:headEnd/>
              <a:tailEnd/>
            </a:ln>
            <a:effectLst/>
          </p:spPr>
          <p:txBody>
            <a:bodyPr wrap="none" anchor="ctr"/>
            <a:lstStyle/>
            <a:p>
              <a:endParaRPr lang="en-US"/>
            </a:p>
          </p:txBody>
        </p:sp>
        <p:sp>
          <p:nvSpPr>
            <p:cNvPr id="118" name="Line 103"/>
            <p:cNvSpPr>
              <a:spLocks noChangeShapeType="1"/>
            </p:cNvSpPr>
            <p:nvPr/>
          </p:nvSpPr>
          <p:spPr bwMode="auto">
            <a:xfrm>
              <a:off x="633" y="2613"/>
              <a:ext cx="0" cy="180"/>
            </a:xfrm>
            <a:prstGeom prst="line">
              <a:avLst/>
            </a:prstGeom>
            <a:noFill/>
            <a:ln w="38100">
              <a:solidFill>
                <a:schemeClr val="bg2"/>
              </a:solidFill>
              <a:round/>
              <a:headEnd/>
              <a:tailEnd/>
            </a:ln>
            <a:effectLst/>
          </p:spPr>
          <p:txBody>
            <a:bodyPr wrap="none" anchor="ctr"/>
            <a:lstStyle/>
            <a:p>
              <a:endParaRPr lang="en-US"/>
            </a:p>
          </p:txBody>
        </p:sp>
        <p:sp>
          <p:nvSpPr>
            <p:cNvPr id="119" name="Rectangle 104"/>
            <p:cNvSpPr>
              <a:spLocks noChangeArrowheads="1"/>
            </p:cNvSpPr>
            <p:nvPr/>
          </p:nvSpPr>
          <p:spPr bwMode="auto">
            <a:xfrm>
              <a:off x="366" y="2664"/>
              <a:ext cx="47" cy="13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cxnSp>
        <p:nvCxnSpPr>
          <p:cNvPr id="121" name="Straight Arrow Connector 120"/>
          <p:cNvCxnSpPr/>
          <p:nvPr/>
        </p:nvCxnSpPr>
        <p:spPr>
          <a:xfrm>
            <a:off x="1241576" y="4877378"/>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a:off x="2308376" y="4953578"/>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126" name="Straight Connector 125"/>
          <p:cNvCxnSpPr/>
          <p:nvPr/>
        </p:nvCxnSpPr>
        <p:spPr>
          <a:xfrm rot="16200000" flipH="1" flipV="1">
            <a:off x="2309963" y="4417003"/>
            <a:ext cx="1068388" cy="7937"/>
          </a:xfrm>
          <a:prstGeom prst="line">
            <a:avLst/>
          </a:prstGeom>
        </p:spPr>
        <p:style>
          <a:lnRef idx="2">
            <a:schemeClr val="dk1"/>
          </a:lnRef>
          <a:fillRef idx="0">
            <a:schemeClr val="dk1"/>
          </a:fillRef>
          <a:effectRef idx="1">
            <a:schemeClr val="dk1"/>
          </a:effectRef>
          <a:fontRef idx="minor">
            <a:schemeClr val="tx1"/>
          </a:fontRef>
        </p:style>
      </p:cxnSp>
      <p:cxnSp>
        <p:nvCxnSpPr>
          <p:cNvPr id="127" name="Straight Arrow Connector 126"/>
          <p:cNvCxnSpPr/>
          <p:nvPr/>
        </p:nvCxnSpPr>
        <p:spPr>
          <a:xfrm>
            <a:off x="3455656" y="2210378"/>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3455656" y="2288166"/>
            <a:ext cx="2133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9" name="Text Box 113"/>
          <p:cNvSpPr txBox="1">
            <a:spLocks noChangeArrowheads="1"/>
          </p:cNvSpPr>
          <p:nvPr/>
        </p:nvSpPr>
        <p:spPr bwMode="auto">
          <a:xfrm flipH="1">
            <a:off x="6198856" y="5259966"/>
            <a:ext cx="1981200" cy="369332"/>
          </a:xfrm>
          <a:prstGeom prst="rect">
            <a:avLst/>
          </a:prstGeom>
          <a:noFill/>
          <a:ln w="9525">
            <a:noFill/>
            <a:miter lim="800000"/>
            <a:headEnd/>
            <a:tailEnd/>
          </a:ln>
          <a:effectLst/>
        </p:spPr>
        <p:txBody>
          <a:bodyPr>
            <a:spAutoFit/>
          </a:bodyPr>
          <a:lstStyle/>
          <a:p>
            <a:pPr algn="ctr">
              <a:spcBef>
                <a:spcPct val="50000"/>
              </a:spcBef>
            </a:pPr>
            <a:r>
              <a:rPr lang="en-US" dirty="0" smtClean="0">
                <a:latin typeface="Arial Black" pitchFamily="34" charset="0"/>
              </a:rPr>
              <a:t>Receiver</a:t>
            </a:r>
            <a:endParaRPr lang="en-US" dirty="0">
              <a:latin typeface="Arial Black" pitchFamily="34" charset="0"/>
            </a:endParaRPr>
          </a:p>
        </p:txBody>
      </p:sp>
      <p:grpSp>
        <p:nvGrpSpPr>
          <p:cNvPr id="130" name="Group 100"/>
          <p:cNvGrpSpPr>
            <a:grpSpLocks/>
          </p:cNvGrpSpPr>
          <p:nvPr/>
        </p:nvGrpSpPr>
        <p:grpSpPr bwMode="auto">
          <a:xfrm>
            <a:off x="6702491" y="4654732"/>
            <a:ext cx="944165" cy="376634"/>
            <a:chOff x="306" y="2562"/>
            <a:chExt cx="588" cy="234"/>
          </a:xfrm>
        </p:grpSpPr>
        <p:sp>
          <p:nvSpPr>
            <p:cNvPr id="131" name="Rectangle 101"/>
            <p:cNvSpPr>
              <a:spLocks noChangeArrowheads="1"/>
            </p:cNvSpPr>
            <p:nvPr/>
          </p:nvSpPr>
          <p:spPr bwMode="auto">
            <a:xfrm>
              <a:off x="396" y="2565"/>
              <a:ext cx="480" cy="231"/>
            </a:xfrm>
            <a:prstGeom prst="rect">
              <a:avLst/>
            </a:prstGeom>
            <a:gradFill rotWithShape="0">
              <a:gsLst>
                <a:gs pos="0">
                  <a:srgbClr val="DDDDDD"/>
                </a:gs>
                <a:gs pos="100000">
                  <a:srgbClr val="DDDDDD">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132" name="Rectangle 102" descr="Light vertical"/>
            <p:cNvSpPr>
              <a:spLocks noChangeArrowheads="1"/>
            </p:cNvSpPr>
            <p:nvPr/>
          </p:nvSpPr>
          <p:spPr bwMode="auto">
            <a:xfrm>
              <a:off x="306" y="2562"/>
              <a:ext cx="588" cy="47"/>
            </a:xfrm>
            <a:prstGeom prst="rect">
              <a:avLst/>
            </a:prstGeom>
            <a:pattFill prst="ltVert">
              <a:fgClr>
                <a:schemeClr val="bg2"/>
              </a:fgClr>
              <a:bgClr>
                <a:srgbClr val="FFFFFF"/>
              </a:bgClr>
            </a:pattFill>
            <a:ln w="9525">
              <a:solidFill>
                <a:schemeClr val="tx1"/>
              </a:solidFill>
              <a:miter lim="800000"/>
              <a:headEnd/>
              <a:tailEnd/>
            </a:ln>
            <a:effectLst/>
          </p:spPr>
          <p:txBody>
            <a:bodyPr wrap="none" anchor="ctr"/>
            <a:lstStyle/>
            <a:p>
              <a:endParaRPr lang="en-US"/>
            </a:p>
          </p:txBody>
        </p:sp>
        <p:sp>
          <p:nvSpPr>
            <p:cNvPr id="133" name="Line 103"/>
            <p:cNvSpPr>
              <a:spLocks noChangeShapeType="1"/>
            </p:cNvSpPr>
            <p:nvPr/>
          </p:nvSpPr>
          <p:spPr bwMode="auto">
            <a:xfrm>
              <a:off x="633" y="2613"/>
              <a:ext cx="0" cy="180"/>
            </a:xfrm>
            <a:prstGeom prst="line">
              <a:avLst/>
            </a:prstGeom>
            <a:noFill/>
            <a:ln w="38100">
              <a:solidFill>
                <a:schemeClr val="bg2"/>
              </a:solidFill>
              <a:round/>
              <a:headEnd/>
              <a:tailEnd/>
            </a:ln>
            <a:effectLst/>
          </p:spPr>
          <p:txBody>
            <a:bodyPr wrap="none" anchor="ctr"/>
            <a:lstStyle/>
            <a:p>
              <a:endParaRPr lang="en-US"/>
            </a:p>
          </p:txBody>
        </p:sp>
        <p:sp>
          <p:nvSpPr>
            <p:cNvPr id="134" name="Rectangle 104"/>
            <p:cNvSpPr>
              <a:spLocks noChangeArrowheads="1"/>
            </p:cNvSpPr>
            <p:nvPr/>
          </p:nvSpPr>
          <p:spPr bwMode="auto">
            <a:xfrm>
              <a:off x="366" y="2664"/>
              <a:ext cx="47" cy="13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cxnSp>
        <p:nvCxnSpPr>
          <p:cNvPr id="135" name="Straight Connector 134"/>
          <p:cNvCxnSpPr/>
          <p:nvPr/>
        </p:nvCxnSpPr>
        <p:spPr>
          <a:xfrm>
            <a:off x="6275056" y="4345566"/>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a:off x="6275056" y="4955166"/>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137" name="Straight Connector 136"/>
          <p:cNvCxnSpPr/>
          <p:nvPr/>
        </p:nvCxnSpPr>
        <p:spPr>
          <a:xfrm rot="16200000" flipH="1" flipV="1">
            <a:off x="5744831" y="4418592"/>
            <a:ext cx="1068388" cy="7937"/>
          </a:xfrm>
          <a:prstGeom prst="line">
            <a:avLst/>
          </a:prstGeom>
        </p:spPr>
        <p:style>
          <a:lnRef idx="2">
            <a:schemeClr val="dk1"/>
          </a:lnRef>
          <a:fillRef idx="0">
            <a:schemeClr val="dk1"/>
          </a:fillRef>
          <a:effectRef idx="1">
            <a:schemeClr val="dk1"/>
          </a:effectRef>
          <a:fontRef idx="minor">
            <a:schemeClr val="tx1"/>
          </a:fontRef>
        </p:style>
      </p:cxnSp>
      <p:cxnSp>
        <p:nvCxnSpPr>
          <p:cNvPr id="138" name="Straight Connector 137"/>
          <p:cNvCxnSpPr/>
          <p:nvPr/>
        </p:nvCxnSpPr>
        <p:spPr>
          <a:xfrm rot="5400000">
            <a:off x="7570456" y="4573372"/>
            <a:ext cx="609600" cy="1588"/>
          </a:xfrm>
          <a:prstGeom prst="line">
            <a:avLst/>
          </a:prstGeom>
        </p:spPr>
        <p:style>
          <a:lnRef idx="2">
            <a:schemeClr val="dk1"/>
          </a:lnRef>
          <a:fillRef idx="0">
            <a:schemeClr val="dk1"/>
          </a:fillRef>
          <a:effectRef idx="1">
            <a:schemeClr val="dk1"/>
          </a:effectRef>
          <a:fontRef idx="minor">
            <a:schemeClr val="tx1"/>
          </a:fontRef>
        </p:style>
      </p:cxnSp>
      <p:cxnSp>
        <p:nvCxnSpPr>
          <p:cNvPr id="139" name="Straight Connector 138"/>
          <p:cNvCxnSpPr/>
          <p:nvPr/>
        </p:nvCxnSpPr>
        <p:spPr>
          <a:xfrm>
            <a:off x="7875256" y="4573372"/>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a:off x="7646656" y="4269366"/>
            <a:ext cx="228600" cy="794"/>
          </a:xfrm>
          <a:prstGeom prst="line">
            <a:avLst/>
          </a:prstGeom>
        </p:spPr>
        <p:style>
          <a:lnRef idx="2">
            <a:schemeClr val="dk1"/>
          </a:lnRef>
          <a:fillRef idx="0">
            <a:schemeClr val="dk1"/>
          </a:fillRef>
          <a:effectRef idx="1">
            <a:schemeClr val="dk1"/>
          </a:effectRef>
          <a:fontRef idx="minor">
            <a:schemeClr val="tx1"/>
          </a:fontRef>
        </p:style>
      </p:cxnSp>
      <p:cxnSp>
        <p:nvCxnSpPr>
          <p:cNvPr id="141" name="Straight Connector 140"/>
          <p:cNvCxnSpPr/>
          <p:nvPr/>
        </p:nvCxnSpPr>
        <p:spPr>
          <a:xfrm>
            <a:off x="7646656" y="4878172"/>
            <a:ext cx="228600" cy="794"/>
          </a:xfrm>
          <a:prstGeom prst="line">
            <a:avLst/>
          </a:prstGeom>
        </p:spPr>
        <p:style>
          <a:lnRef idx="2">
            <a:schemeClr val="dk1"/>
          </a:lnRef>
          <a:fillRef idx="0">
            <a:schemeClr val="dk1"/>
          </a:fillRef>
          <a:effectRef idx="1">
            <a:schemeClr val="dk1"/>
          </a:effectRef>
          <a:fontRef idx="minor">
            <a:schemeClr val="tx1"/>
          </a:fontRef>
        </p:style>
      </p:cxnSp>
      <p:sp>
        <p:nvSpPr>
          <p:cNvPr id="142" name="Flowchart: Summing Junction 141"/>
          <p:cNvSpPr/>
          <p:nvPr/>
        </p:nvSpPr>
        <p:spPr>
          <a:xfrm>
            <a:off x="7799056" y="4497966"/>
            <a:ext cx="152400" cy="1524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05"/>
          <p:cNvGrpSpPr>
            <a:grpSpLocks/>
          </p:cNvGrpSpPr>
          <p:nvPr/>
        </p:nvGrpSpPr>
        <p:grpSpPr bwMode="auto">
          <a:xfrm rot="10822174">
            <a:off x="5818960" y="2553805"/>
            <a:ext cx="268287" cy="343099"/>
            <a:chOff x="1618" y="2258"/>
            <a:chExt cx="226" cy="226"/>
          </a:xfrm>
        </p:grpSpPr>
        <p:sp>
          <p:nvSpPr>
            <p:cNvPr id="145"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146" name="Group 107"/>
            <p:cNvGrpSpPr>
              <a:grpSpLocks/>
            </p:cNvGrpSpPr>
            <p:nvPr/>
          </p:nvGrpSpPr>
          <p:grpSpPr bwMode="auto">
            <a:xfrm>
              <a:off x="1698" y="2258"/>
              <a:ext cx="146" cy="226"/>
              <a:chOff x="1698" y="2258"/>
              <a:chExt cx="146" cy="226"/>
            </a:xfrm>
          </p:grpSpPr>
          <p:grpSp>
            <p:nvGrpSpPr>
              <p:cNvPr id="147" name="Group 108"/>
              <p:cNvGrpSpPr>
                <a:grpSpLocks/>
              </p:cNvGrpSpPr>
              <p:nvPr/>
            </p:nvGrpSpPr>
            <p:grpSpPr bwMode="auto">
              <a:xfrm>
                <a:off x="1698" y="2258"/>
                <a:ext cx="69" cy="226"/>
                <a:chOff x="1674" y="2258"/>
                <a:chExt cx="93" cy="226"/>
              </a:xfrm>
            </p:grpSpPr>
            <p:sp>
              <p:nvSpPr>
                <p:cNvPr id="150"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151"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48"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149"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xmlns="" val="40190588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Autofit/>
          </a:bodyPr>
          <a:lstStyle/>
          <a:p>
            <a:r>
              <a:rPr lang="en-US" sz="4000" dirty="0" smtClean="0"/>
              <a:t>Space Diversity Main </a:t>
            </a:r>
            <a:r>
              <a:rPr lang="en-US" sz="4000" dirty="0"/>
              <a:t>Features</a:t>
            </a:r>
          </a:p>
        </p:txBody>
      </p:sp>
      <p:sp>
        <p:nvSpPr>
          <p:cNvPr id="113667" name="Rectangle 3"/>
          <p:cNvSpPr>
            <a:spLocks noGrp="1" noChangeArrowheads="1"/>
          </p:cNvSpPr>
          <p:nvPr>
            <p:ph idx="1"/>
          </p:nvPr>
        </p:nvSpPr>
        <p:spPr/>
        <p:txBody>
          <a:bodyPr/>
          <a:lstStyle/>
          <a:p>
            <a:pPr marL="609600" indent="-609600" algn="just"/>
            <a:r>
              <a:rPr lang="en-US" sz="2800" dirty="0" smtClean="0"/>
              <a:t>No </a:t>
            </a:r>
            <a:r>
              <a:rPr lang="en-US" sz="2800" dirty="0"/>
              <a:t>additional frequency assignment is required.</a:t>
            </a:r>
          </a:p>
          <a:p>
            <a:pPr marL="609600" indent="-609600" algn="just"/>
            <a:endParaRPr lang="en-US" sz="2800" dirty="0"/>
          </a:p>
          <a:p>
            <a:pPr marL="609600" indent="-609600" algn="just"/>
            <a:r>
              <a:rPr lang="en-US" sz="2800" dirty="0" smtClean="0"/>
              <a:t>Provides </a:t>
            </a:r>
            <a:r>
              <a:rPr lang="en-US" sz="2800" dirty="0"/>
              <a:t>path redundancy but not equipment redundancy.</a:t>
            </a:r>
          </a:p>
          <a:p>
            <a:pPr marL="609600" indent="-609600" algn="just"/>
            <a:endParaRPr lang="en-US" sz="2800" dirty="0"/>
          </a:p>
          <a:p>
            <a:pPr marL="609600" indent="-609600" algn="just"/>
            <a:r>
              <a:rPr lang="en-US" sz="2800" dirty="0" smtClean="0"/>
              <a:t>More </a:t>
            </a:r>
            <a:r>
              <a:rPr lang="en-US" sz="2800" dirty="0"/>
              <a:t>expensive than frequency  diversity due to additional antennas and waveguides.</a:t>
            </a:r>
          </a:p>
          <a:p>
            <a:pPr marL="609600" indent="-609600"/>
            <a:endParaRPr lang="en-US" sz="2800" dirty="0"/>
          </a:p>
          <a:p>
            <a:pPr marL="609600" indent="-609600"/>
            <a:endParaRPr lang="en-US" dirty="0"/>
          </a:p>
          <a:p>
            <a:pPr marL="609600" indent="-609600">
              <a:buFont typeface="Wingdings" pitchFamily="2" charset="2"/>
              <a:buChar char="o"/>
            </a:pPr>
            <a:endParaRPr lang="en-US" dirty="0"/>
          </a:p>
        </p:txBody>
      </p:sp>
    </p:spTree>
    <p:extLst>
      <p:ext uri="{BB962C8B-B14F-4D97-AF65-F5344CB8AC3E}">
        <p14:creationId xmlns:p14="http://schemas.microsoft.com/office/powerpoint/2010/main" xmlns="" val="4276716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ssolve">
                                      <p:cBhvr>
                                        <p:cTn id="7" dur="500"/>
                                        <p:tgtEl>
                                          <p:spTgt spid="1136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7"/>
                                        </p:tgtEl>
                                        <p:attrNameLst>
                                          <p:attrName>style.visibility</p:attrName>
                                        </p:attrNameLst>
                                      </p:cBhvr>
                                      <p:to>
                                        <p:strVal val="visible"/>
                                      </p:to>
                                    </p:set>
                                    <p:animEffect transition="in" filter="dissolve">
                                      <p:cBhvr>
                                        <p:cTn id="12" dur="5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SPACE DIVERSITY FORMULA</a:t>
            </a:r>
            <a:endParaRPr lang="en-US" dirty="0"/>
          </a:p>
        </p:txBody>
      </p:sp>
      <p:sp>
        <p:nvSpPr>
          <p:cNvPr id="6" name="Text Placeholder 5"/>
          <p:cNvSpPr>
            <a:spLocks noGrp="1"/>
          </p:cNvSpPr>
          <p:nvPr>
            <p:ph type="body" idx="1"/>
          </p:nvPr>
        </p:nvSpPr>
        <p:spPr/>
        <p:txBody>
          <a:bodyPr>
            <a:normAutofit/>
          </a:bodyPr>
          <a:lstStyle/>
          <a:p>
            <a:pPr marL="469900" indent="-469900" algn="ctr">
              <a:lnSpc>
                <a:spcPct val="90000"/>
              </a:lnSpc>
            </a:pPr>
            <a:r>
              <a:rPr lang="en-US" sz="2000" dirty="0" smtClean="0"/>
              <a:t>Antenna Separation Formula</a:t>
            </a:r>
          </a:p>
        </p:txBody>
      </p:sp>
      <p:sp>
        <p:nvSpPr>
          <p:cNvPr id="7" name="Text Placeholder 6"/>
          <p:cNvSpPr>
            <a:spLocks noGrp="1"/>
          </p:cNvSpPr>
          <p:nvPr>
            <p:ph type="body" sz="half" idx="3"/>
          </p:nvPr>
        </p:nvSpPr>
        <p:spPr/>
        <p:txBody>
          <a:bodyPr/>
          <a:lstStyle/>
          <a:p>
            <a:r>
              <a:rPr lang="en-US" sz="2000" dirty="0" smtClean="0"/>
              <a:t>Improvement Factor</a:t>
            </a:r>
            <a:endParaRPr lang="en-US" dirty="0"/>
          </a:p>
        </p:txBody>
      </p:sp>
      <p:sp>
        <p:nvSpPr>
          <p:cNvPr id="114691" name="Rectangle 3"/>
          <p:cNvSpPr>
            <a:spLocks noGrp="1" noChangeArrowheads="1"/>
          </p:cNvSpPr>
          <p:nvPr>
            <p:ph sz="quarter" idx="2"/>
          </p:nvPr>
        </p:nvSpPr>
        <p:spPr/>
        <p:txBody>
          <a:bodyPr>
            <a:noAutofit/>
          </a:bodyPr>
          <a:lstStyle/>
          <a:p>
            <a:pPr marL="469900" indent="-469900">
              <a:lnSpc>
                <a:spcPct val="90000"/>
              </a:lnSpc>
              <a:buFont typeface="Wingdings" pitchFamily="2" charset="2"/>
              <a:buNone/>
            </a:pPr>
            <a:r>
              <a:rPr lang="en-US" sz="2000" dirty="0" smtClean="0"/>
              <a:t>    		</a:t>
            </a:r>
          </a:p>
          <a:p>
            <a:pPr marL="469900" indent="-469900">
              <a:lnSpc>
                <a:spcPct val="90000"/>
              </a:lnSpc>
              <a:buFont typeface="Wingdings" pitchFamily="2" charset="2"/>
              <a:buNone/>
            </a:pPr>
            <a:endParaRPr lang="en-US" sz="2000" dirty="0" smtClean="0"/>
          </a:p>
          <a:p>
            <a:pPr marL="469900" indent="-469900">
              <a:lnSpc>
                <a:spcPct val="90000"/>
              </a:lnSpc>
              <a:buFont typeface="Wingdings" pitchFamily="2" charset="2"/>
              <a:buNone/>
            </a:pPr>
            <a:endParaRPr lang="en-US" sz="1600" dirty="0"/>
          </a:p>
          <a:p>
            <a:pPr marL="469900" indent="-469900">
              <a:lnSpc>
                <a:spcPct val="90000"/>
              </a:lnSpc>
              <a:buFont typeface="Wingdings" pitchFamily="2" charset="2"/>
              <a:buNone/>
            </a:pPr>
            <a:r>
              <a:rPr lang="en-US" sz="1800" dirty="0"/>
              <a:t>where:</a:t>
            </a:r>
          </a:p>
          <a:p>
            <a:pPr marL="469900" indent="-469900">
              <a:lnSpc>
                <a:spcPct val="90000"/>
              </a:lnSpc>
              <a:buFont typeface="Wingdings" pitchFamily="2" charset="2"/>
              <a:buNone/>
            </a:pPr>
            <a:r>
              <a:rPr lang="en-US" sz="1800" dirty="0"/>
              <a:t>	  S = separation (m)</a:t>
            </a:r>
          </a:p>
          <a:p>
            <a:pPr marL="469900" indent="-469900">
              <a:lnSpc>
                <a:spcPct val="90000"/>
              </a:lnSpc>
              <a:buFont typeface="Wingdings" pitchFamily="2" charset="2"/>
              <a:buNone/>
            </a:pPr>
            <a:endParaRPr lang="en-US" sz="1800" dirty="0"/>
          </a:p>
          <a:p>
            <a:pPr marL="469900" indent="-469900">
              <a:lnSpc>
                <a:spcPct val="90000"/>
              </a:lnSpc>
              <a:buFont typeface="Wingdings" pitchFamily="2" charset="2"/>
              <a:buNone/>
            </a:pPr>
            <a:r>
              <a:rPr lang="en-US" sz="1800" dirty="0"/>
              <a:t>	  R = effective earth</a:t>
            </a:r>
          </a:p>
          <a:p>
            <a:pPr marL="469900" indent="-469900">
              <a:lnSpc>
                <a:spcPct val="90000"/>
              </a:lnSpc>
              <a:buFont typeface="Wingdings" pitchFamily="2" charset="2"/>
              <a:buNone/>
            </a:pPr>
            <a:r>
              <a:rPr lang="en-US" sz="1800" dirty="0"/>
              <a:t>             radius (m)</a:t>
            </a:r>
          </a:p>
          <a:p>
            <a:pPr marL="469900" indent="-469900">
              <a:lnSpc>
                <a:spcPct val="90000"/>
              </a:lnSpc>
              <a:buFont typeface="Wingdings" pitchFamily="2" charset="2"/>
              <a:buNone/>
            </a:pPr>
            <a:endParaRPr lang="en-US" sz="1800" dirty="0"/>
          </a:p>
          <a:p>
            <a:pPr marL="469900" indent="-469900">
              <a:lnSpc>
                <a:spcPct val="90000"/>
              </a:lnSpc>
              <a:buFont typeface="Wingdings" pitchFamily="2" charset="2"/>
              <a:buNone/>
            </a:pPr>
            <a:r>
              <a:rPr lang="en-US" sz="1800" dirty="0"/>
              <a:t>       </a:t>
            </a:r>
            <a:r>
              <a:rPr lang="el-GR" sz="1800" dirty="0"/>
              <a:t>λ</a:t>
            </a:r>
            <a:r>
              <a:rPr lang="en-US" sz="1800" dirty="0"/>
              <a:t> = wavelength (m)</a:t>
            </a:r>
          </a:p>
          <a:p>
            <a:pPr marL="469900" indent="-469900">
              <a:lnSpc>
                <a:spcPct val="90000"/>
              </a:lnSpc>
              <a:buFont typeface="Wingdings" pitchFamily="2" charset="2"/>
              <a:buNone/>
            </a:pPr>
            <a:endParaRPr lang="en-US" sz="1800" dirty="0"/>
          </a:p>
          <a:p>
            <a:pPr marL="469900" indent="-469900">
              <a:lnSpc>
                <a:spcPct val="90000"/>
              </a:lnSpc>
              <a:buFont typeface="Wingdings" pitchFamily="2" charset="2"/>
              <a:buNone/>
            </a:pPr>
            <a:r>
              <a:rPr lang="en-US" sz="1800" dirty="0"/>
              <a:t>       L = path length (m)</a:t>
            </a:r>
            <a:endParaRPr lang="el-GR" sz="1800" dirty="0"/>
          </a:p>
        </p:txBody>
      </p:sp>
      <p:sp>
        <p:nvSpPr>
          <p:cNvPr id="114692" name="Rectangle 4"/>
          <p:cNvSpPr>
            <a:spLocks noGrp="1" noChangeArrowheads="1"/>
          </p:cNvSpPr>
          <p:nvPr>
            <p:ph sz="quarter" idx="4"/>
          </p:nvPr>
        </p:nvSpPr>
        <p:spPr/>
        <p:txBody>
          <a:bodyPr>
            <a:normAutofit fontScale="85000" lnSpcReduction="20000"/>
          </a:bodyPr>
          <a:lstStyle/>
          <a:p>
            <a:pPr marL="469900" indent="-469900" algn="ctr">
              <a:lnSpc>
                <a:spcPct val="80000"/>
              </a:lnSpc>
              <a:buFont typeface="Wingdings" pitchFamily="2" charset="2"/>
              <a:buNone/>
            </a:pPr>
            <a:endParaRPr lang="en-US" sz="2200" u="sng" dirty="0"/>
          </a:p>
          <a:p>
            <a:pPr marL="469900" indent="-469900" algn="ctr">
              <a:lnSpc>
                <a:spcPct val="80000"/>
              </a:lnSpc>
              <a:buFont typeface="Wingdings" pitchFamily="2" charset="2"/>
              <a:buNone/>
            </a:pPr>
            <a:endParaRPr lang="en-US" sz="2200" u="sng" dirty="0" smtClean="0"/>
          </a:p>
          <a:p>
            <a:pPr marL="469900" indent="-469900">
              <a:lnSpc>
                <a:spcPct val="80000"/>
              </a:lnSpc>
              <a:buFont typeface="Wingdings" pitchFamily="2" charset="2"/>
              <a:buNone/>
            </a:pPr>
            <a:r>
              <a:rPr lang="en-US" sz="1800" dirty="0"/>
              <a:t>	</a:t>
            </a:r>
          </a:p>
          <a:p>
            <a:pPr marL="469900" indent="-469900">
              <a:lnSpc>
                <a:spcPct val="80000"/>
              </a:lnSpc>
              <a:buFont typeface="Wingdings" pitchFamily="2" charset="2"/>
              <a:buNone/>
            </a:pPr>
            <a:endParaRPr lang="en-US" sz="1800" dirty="0"/>
          </a:p>
          <a:p>
            <a:pPr marL="469900" indent="-469900">
              <a:lnSpc>
                <a:spcPct val="80000"/>
              </a:lnSpc>
              <a:buFont typeface="Wingdings" pitchFamily="2" charset="2"/>
              <a:buNone/>
            </a:pPr>
            <a:endParaRPr lang="en-US" sz="1800" dirty="0" smtClean="0"/>
          </a:p>
          <a:p>
            <a:pPr marL="469900" indent="-469900">
              <a:lnSpc>
                <a:spcPct val="80000"/>
              </a:lnSpc>
              <a:buFont typeface="Wingdings" pitchFamily="2" charset="2"/>
              <a:buNone/>
            </a:pPr>
            <a:endParaRPr lang="en-US" sz="1800" dirty="0" smtClean="0"/>
          </a:p>
          <a:p>
            <a:pPr marL="469900" indent="-469900">
              <a:lnSpc>
                <a:spcPct val="80000"/>
              </a:lnSpc>
              <a:buFont typeface="Wingdings" pitchFamily="2" charset="2"/>
              <a:buNone/>
            </a:pPr>
            <a:r>
              <a:rPr lang="en-US" sz="1800" dirty="0" smtClean="0"/>
              <a:t>	</a:t>
            </a:r>
            <a:r>
              <a:rPr lang="en-US" sz="1800" dirty="0" err="1" smtClean="0"/>
              <a:t>U</a:t>
            </a:r>
            <a:r>
              <a:rPr lang="en-US" sz="1800" baseline="-40000" dirty="0" err="1" smtClean="0"/>
              <a:t>sdp</a:t>
            </a:r>
            <a:r>
              <a:rPr lang="en-US" sz="1800" dirty="0" smtClean="0"/>
              <a:t> </a:t>
            </a:r>
            <a:r>
              <a:rPr lang="en-US" sz="1800" dirty="0"/>
              <a:t>= </a:t>
            </a:r>
            <a:r>
              <a:rPr lang="en-US" sz="1800" u="sng" dirty="0" err="1"/>
              <a:t>Undp</a:t>
            </a:r>
            <a:endParaRPr lang="en-US" sz="1800" dirty="0"/>
          </a:p>
          <a:p>
            <a:pPr marL="469900" indent="-469900">
              <a:lnSpc>
                <a:spcPct val="80000"/>
              </a:lnSpc>
              <a:buFont typeface="Wingdings" pitchFamily="2" charset="2"/>
              <a:buNone/>
            </a:pPr>
            <a:r>
              <a:rPr lang="en-US" sz="2000" dirty="0"/>
              <a:t>	   </a:t>
            </a:r>
            <a:r>
              <a:rPr lang="en-US" sz="2000" dirty="0" smtClean="0"/>
              <a:t>	    </a:t>
            </a:r>
            <a:r>
              <a:rPr lang="en-US" sz="2000" dirty="0" err="1"/>
              <a:t>l</a:t>
            </a:r>
            <a:r>
              <a:rPr lang="en-US" sz="2000" baseline="-25000" dirty="0" err="1"/>
              <a:t>SD</a:t>
            </a:r>
            <a:r>
              <a:rPr lang="en-US" sz="1500" dirty="0"/>
              <a:t>	</a:t>
            </a:r>
          </a:p>
          <a:p>
            <a:pPr marL="469900" indent="-469900">
              <a:lnSpc>
                <a:spcPct val="80000"/>
              </a:lnSpc>
              <a:buFont typeface="Wingdings" pitchFamily="2" charset="2"/>
              <a:buNone/>
            </a:pPr>
            <a:endParaRPr lang="en-US" sz="1500" dirty="0"/>
          </a:p>
          <a:p>
            <a:pPr marL="469900" indent="-469900">
              <a:lnSpc>
                <a:spcPct val="80000"/>
              </a:lnSpc>
              <a:buFont typeface="Wingdings" pitchFamily="2" charset="2"/>
              <a:buNone/>
            </a:pPr>
            <a:r>
              <a:rPr lang="en-US" sz="2000" dirty="0"/>
              <a:t>Where:</a:t>
            </a:r>
          </a:p>
          <a:p>
            <a:pPr marL="469900" indent="-469900">
              <a:lnSpc>
                <a:spcPct val="80000"/>
              </a:lnSpc>
              <a:buFont typeface="Wingdings" pitchFamily="2" charset="2"/>
              <a:buNone/>
            </a:pPr>
            <a:r>
              <a:rPr lang="en-US" sz="2000" dirty="0"/>
              <a:t> </a:t>
            </a:r>
            <a:r>
              <a:rPr lang="en-US" sz="2000" dirty="0" err="1"/>
              <a:t>l</a:t>
            </a:r>
            <a:r>
              <a:rPr lang="en-US" sz="2000" baseline="-25000" dirty="0" err="1"/>
              <a:t>SD</a:t>
            </a:r>
            <a:r>
              <a:rPr lang="en-US" sz="2000" dirty="0"/>
              <a:t>= space diversity improvement</a:t>
            </a:r>
          </a:p>
          <a:p>
            <a:pPr marL="469900" indent="-469900">
              <a:lnSpc>
                <a:spcPct val="80000"/>
              </a:lnSpc>
              <a:buFont typeface="Wingdings" pitchFamily="2" charset="2"/>
              <a:buNone/>
            </a:pPr>
            <a:r>
              <a:rPr lang="en-US" sz="2000" dirty="0"/>
              <a:t>         factor (Ratio)</a:t>
            </a:r>
          </a:p>
          <a:p>
            <a:pPr marL="469900" indent="-469900">
              <a:lnSpc>
                <a:spcPct val="80000"/>
              </a:lnSpc>
              <a:buFont typeface="Wingdings" pitchFamily="2" charset="2"/>
              <a:buNone/>
            </a:pPr>
            <a:r>
              <a:rPr lang="en-US" sz="2000" dirty="0"/>
              <a:t> S = vertical separation bet 2 antennas (m)</a:t>
            </a:r>
          </a:p>
          <a:p>
            <a:pPr marL="469900" indent="-469900">
              <a:lnSpc>
                <a:spcPct val="80000"/>
              </a:lnSpc>
              <a:buFont typeface="Wingdings" pitchFamily="2" charset="2"/>
              <a:buNone/>
            </a:pPr>
            <a:r>
              <a:rPr lang="en-US" sz="2000" dirty="0"/>
              <a:t> F = frequency (GHz)</a:t>
            </a:r>
          </a:p>
          <a:p>
            <a:pPr marL="469900" indent="-469900">
              <a:lnSpc>
                <a:spcPct val="80000"/>
              </a:lnSpc>
              <a:buFont typeface="Wingdings" pitchFamily="2" charset="2"/>
              <a:buNone/>
            </a:pPr>
            <a:r>
              <a:rPr lang="en-US" sz="2000" dirty="0"/>
              <a:t> D = Path length (m)</a:t>
            </a:r>
          </a:p>
          <a:p>
            <a:pPr marL="469900" indent="-469900">
              <a:lnSpc>
                <a:spcPct val="80000"/>
              </a:lnSpc>
              <a:buFont typeface="Wingdings" pitchFamily="2" charset="2"/>
              <a:buNone/>
            </a:pPr>
            <a:r>
              <a:rPr lang="en-US" sz="2000" dirty="0"/>
              <a:t> FM = fade margin, smaller vase (dB</a:t>
            </a:r>
            <a:r>
              <a:rPr lang="en-US" sz="1800" dirty="0"/>
              <a:t>) </a:t>
            </a:r>
            <a:r>
              <a:rPr lang="en-US" sz="2000" dirty="0"/>
              <a:t> </a:t>
            </a:r>
            <a:endParaRPr lang="en-US" sz="2000" baseline="-25000" dirty="0"/>
          </a:p>
        </p:txBody>
      </p:sp>
      <p:graphicFrame>
        <p:nvGraphicFramePr>
          <p:cNvPr id="8" name="Object 7"/>
          <p:cNvGraphicFramePr>
            <a:graphicFrameLocks noChangeAspect="1"/>
          </p:cNvGraphicFramePr>
          <p:nvPr>
            <p:extLst>
              <p:ext uri="{D42A27DB-BD31-4B8C-83A1-F6EECF244321}">
                <p14:modId xmlns:p14="http://schemas.microsoft.com/office/powerpoint/2010/main" xmlns="" val="3617510791"/>
              </p:ext>
            </p:extLst>
          </p:nvPr>
        </p:nvGraphicFramePr>
        <p:xfrm>
          <a:off x="1676400" y="2133600"/>
          <a:ext cx="1106129" cy="762000"/>
        </p:xfrm>
        <a:graphic>
          <a:graphicData uri="http://schemas.openxmlformats.org/presentationml/2006/ole">
            <p:oleObj spid="_x0000_s13322" name="Equation" r:id="rId3" imgW="571252" imgH="393529" progId="Equation.3">
              <p:embed/>
            </p:oleObj>
          </a:graphicData>
        </a:graphic>
      </p:graphicFrame>
      <p:graphicFrame>
        <p:nvGraphicFramePr>
          <p:cNvPr id="43011" name="Object 3"/>
          <p:cNvGraphicFramePr>
            <a:graphicFrameLocks noChangeAspect="1"/>
          </p:cNvGraphicFramePr>
          <p:nvPr>
            <p:extLst>
              <p:ext uri="{D42A27DB-BD31-4B8C-83A1-F6EECF244321}">
                <p14:modId xmlns:p14="http://schemas.microsoft.com/office/powerpoint/2010/main" xmlns="" val="2346188444"/>
              </p:ext>
            </p:extLst>
          </p:nvPr>
        </p:nvGraphicFramePr>
        <p:xfrm>
          <a:off x="4495800" y="2057400"/>
          <a:ext cx="4057650" cy="909638"/>
        </p:xfrm>
        <a:graphic>
          <a:graphicData uri="http://schemas.openxmlformats.org/presentationml/2006/ole">
            <p:oleObj spid="_x0000_s13323" name="Equation" r:id="rId4" imgW="2095500" imgH="469900" progId="Equation.3">
              <p:embed/>
            </p:oleObj>
          </a:graphicData>
        </a:graphic>
      </p:graphicFrame>
    </p:spTree>
    <p:extLst>
      <p:ext uri="{BB962C8B-B14F-4D97-AF65-F5344CB8AC3E}">
        <p14:creationId xmlns:p14="http://schemas.microsoft.com/office/powerpoint/2010/main" xmlns="" val="1551369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dissolve">
                                      <p:cBhvr>
                                        <p:cTn id="7" dur="500"/>
                                        <p:tgtEl>
                                          <p:spTgt spid="1146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2"/>
                                        </p:tgtEl>
                                        <p:attrNameLst>
                                          <p:attrName>style.visibility</p:attrName>
                                        </p:attrNameLst>
                                      </p:cBhvr>
                                      <p:to>
                                        <p:strVal val="visible"/>
                                      </p:to>
                                    </p:set>
                                    <p:animEffect transition="in" filter="dissolve">
                                      <p:cBhvr>
                                        <p:cTn id="12"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nimBg="1" autoUpdateAnimBg="0"/>
      <p:bldP spid="114692"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sz="4200" dirty="0" smtClean="0"/>
              <a:t>FREQUENCY </a:t>
            </a:r>
            <a:r>
              <a:rPr lang="en-US" sz="4200" dirty="0"/>
              <a:t>DIVERSITY</a:t>
            </a:r>
          </a:p>
        </p:txBody>
      </p:sp>
      <p:sp>
        <p:nvSpPr>
          <p:cNvPr id="115715" name="Rectangle 3"/>
          <p:cNvSpPr>
            <a:spLocks noGrp="1" noChangeArrowheads="1"/>
          </p:cNvSpPr>
          <p:nvPr>
            <p:ph idx="1"/>
          </p:nvPr>
        </p:nvSpPr>
        <p:spPr/>
        <p:txBody>
          <a:bodyPr/>
          <a:lstStyle/>
          <a:p>
            <a:pPr algn="just"/>
            <a:r>
              <a:rPr lang="en-US" sz="2800" dirty="0" smtClean="0"/>
              <a:t>modulates </a:t>
            </a:r>
            <a:r>
              <a:rPr lang="en-US" sz="2800" dirty="0"/>
              <a:t>2 different RF carrier frequencies with the same IF intelligence, then transmits both RF signals to a given destination</a:t>
            </a:r>
            <a:r>
              <a:rPr lang="en-US" sz="2800" dirty="0" smtClean="0"/>
              <a:t>.</a:t>
            </a:r>
          </a:p>
          <a:p>
            <a:pPr algn="just"/>
            <a:endParaRPr lang="en-US" sz="2800" dirty="0"/>
          </a:p>
          <a:p>
            <a:pPr algn="just"/>
            <a:r>
              <a:rPr lang="en-US" sz="2800" dirty="0" smtClean="0"/>
              <a:t>the </a:t>
            </a:r>
            <a:r>
              <a:rPr lang="en-US" sz="2800" dirty="0"/>
              <a:t>carrier frequencies are 2-3% separated, since the frequency band allocations are limited.</a:t>
            </a:r>
          </a:p>
        </p:txBody>
      </p:sp>
    </p:spTree>
    <p:extLst>
      <p:ext uri="{BB962C8B-B14F-4D97-AF65-F5344CB8AC3E}">
        <p14:creationId xmlns:p14="http://schemas.microsoft.com/office/powerpoint/2010/main" xmlns="" val="212250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dissolve">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5715"/>
                                        </p:tgtEl>
                                        <p:attrNameLst>
                                          <p:attrName>style.visibility</p:attrName>
                                        </p:attrNameLst>
                                      </p:cBhvr>
                                      <p:to>
                                        <p:strVal val="visible"/>
                                      </p:to>
                                    </p:set>
                                    <p:animEffect transition="in" filter="dissolve">
                                      <p:cBhvr>
                                        <p:cTn id="12"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Frequency Diversity</a:t>
            </a:r>
            <a:endParaRPr lang="en-US" dirty="0"/>
          </a:p>
        </p:txBody>
      </p:sp>
      <p:grpSp>
        <p:nvGrpSpPr>
          <p:cNvPr id="7" name="Group 58"/>
          <p:cNvGrpSpPr>
            <a:grpSpLocks/>
          </p:cNvGrpSpPr>
          <p:nvPr/>
        </p:nvGrpSpPr>
        <p:grpSpPr bwMode="auto">
          <a:xfrm>
            <a:off x="6249789" y="1784304"/>
            <a:ext cx="301823" cy="2605485"/>
            <a:chOff x="2880" y="2016"/>
            <a:chExt cx="117" cy="1010"/>
          </a:xfrm>
        </p:grpSpPr>
        <p:grpSp>
          <p:nvGrpSpPr>
            <p:cNvPr id="21" name="Group 59"/>
            <p:cNvGrpSpPr>
              <a:grpSpLocks/>
            </p:cNvGrpSpPr>
            <p:nvPr/>
          </p:nvGrpSpPr>
          <p:grpSpPr bwMode="auto">
            <a:xfrm>
              <a:off x="2880" y="2016"/>
              <a:ext cx="96" cy="864"/>
              <a:chOff x="1728" y="1584"/>
              <a:chExt cx="144" cy="1200"/>
            </a:xfrm>
          </p:grpSpPr>
          <p:sp>
            <p:nvSpPr>
              <p:cNvPr id="23"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24"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25"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26"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27"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28"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29"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30"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31"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32"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33"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34"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35"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36"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37"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38"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39"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40"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41"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42"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43"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44"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45"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46"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47"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48"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49"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50"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51"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52"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53"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54"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55"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56"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57"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58"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59"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60"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61"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22"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8" name="Group 100"/>
          <p:cNvGrpSpPr>
            <a:grpSpLocks/>
          </p:cNvGrpSpPr>
          <p:nvPr/>
        </p:nvGrpSpPr>
        <p:grpSpPr bwMode="auto">
          <a:xfrm>
            <a:off x="6835775" y="4150870"/>
            <a:ext cx="944165" cy="376634"/>
            <a:chOff x="306" y="2562"/>
            <a:chExt cx="588" cy="234"/>
          </a:xfrm>
        </p:grpSpPr>
        <p:sp>
          <p:nvSpPr>
            <p:cNvPr id="17" name="Rectangle 101"/>
            <p:cNvSpPr>
              <a:spLocks noChangeArrowheads="1"/>
            </p:cNvSpPr>
            <p:nvPr/>
          </p:nvSpPr>
          <p:spPr bwMode="auto">
            <a:xfrm>
              <a:off x="396" y="2565"/>
              <a:ext cx="480" cy="231"/>
            </a:xfrm>
            <a:prstGeom prst="rect">
              <a:avLst/>
            </a:prstGeom>
            <a:gradFill rotWithShape="0">
              <a:gsLst>
                <a:gs pos="0">
                  <a:srgbClr val="DDDDDD"/>
                </a:gs>
                <a:gs pos="100000">
                  <a:srgbClr val="DDDDDD">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18" name="Rectangle 102" descr="Light vertical"/>
            <p:cNvSpPr>
              <a:spLocks noChangeArrowheads="1"/>
            </p:cNvSpPr>
            <p:nvPr/>
          </p:nvSpPr>
          <p:spPr bwMode="auto">
            <a:xfrm>
              <a:off x="306" y="2562"/>
              <a:ext cx="588" cy="47"/>
            </a:xfrm>
            <a:prstGeom prst="rect">
              <a:avLst/>
            </a:prstGeom>
            <a:pattFill prst="ltVert">
              <a:fgClr>
                <a:schemeClr val="bg2"/>
              </a:fgClr>
              <a:bgClr>
                <a:srgbClr val="FFFFFF"/>
              </a:bgClr>
            </a:pattFill>
            <a:ln w="9525">
              <a:solidFill>
                <a:schemeClr val="tx1"/>
              </a:solidFill>
              <a:miter lim="800000"/>
              <a:headEnd/>
              <a:tailEnd/>
            </a:ln>
            <a:effectLst/>
          </p:spPr>
          <p:txBody>
            <a:bodyPr wrap="none" anchor="ctr"/>
            <a:lstStyle/>
            <a:p>
              <a:endParaRPr lang="en-US"/>
            </a:p>
          </p:txBody>
        </p:sp>
        <p:sp>
          <p:nvSpPr>
            <p:cNvPr id="19" name="Line 103"/>
            <p:cNvSpPr>
              <a:spLocks noChangeShapeType="1"/>
            </p:cNvSpPr>
            <p:nvPr/>
          </p:nvSpPr>
          <p:spPr bwMode="auto">
            <a:xfrm>
              <a:off x="633" y="2613"/>
              <a:ext cx="0" cy="180"/>
            </a:xfrm>
            <a:prstGeom prst="line">
              <a:avLst/>
            </a:prstGeom>
            <a:noFill/>
            <a:ln w="38100">
              <a:solidFill>
                <a:schemeClr val="bg2"/>
              </a:solidFill>
              <a:round/>
              <a:headEnd/>
              <a:tailEnd/>
            </a:ln>
            <a:effectLst/>
          </p:spPr>
          <p:txBody>
            <a:bodyPr wrap="none" anchor="ctr"/>
            <a:lstStyle/>
            <a:p>
              <a:endParaRPr lang="en-US"/>
            </a:p>
          </p:txBody>
        </p:sp>
        <p:sp>
          <p:nvSpPr>
            <p:cNvPr id="20" name="Rectangle 104"/>
            <p:cNvSpPr>
              <a:spLocks noChangeArrowheads="1"/>
            </p:cNvSpPr>
            <p:nvPr/>
          </p:nvSpPr>
          <p:spPr bwMode="auto">
            <a:xfrm>
              <a:off x="366" y="2664"/>
              <a:ext cx="47" cy="13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grpSp>
        <p:nvGrpSpPr>
          <p:cNvPr id="9" name="Group 105"/>
          <p:cNvGrpSpPr>
            <a:grpSpLocks/>
          </p:cNvGrpSpPr>
          <p:nvPr/>
        </p:nvGrpSpPr>
        <p:grpSpPr bwMode="auto">
          <a:xfrm rot="10822174">
            <a:off x="5958284" y="2901309"/>
            <a:ext cx="268287" cy="343099"/>
            <a:chOff x="1618" y="2258"/>
            <a:chExt cx="226" cy="226"/>
          </a:xfrm>
        </p:grpSpPr>
        <p:sp>
          <p:nvSpPr>
            <p:cNvPr id="10"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11" name="Group 107"/>
            <p:cNvGrpSpPr>
              <a:grpSpLocks/>
            </p:cNvGrpSpPr>
            <p:nvPr/>
          </p:nvGrpSpPr>
          <p:grpSpPr bwMode="auto">
            <a:xfrm>
              <a:off x="1698" y="2258"/>
              <a:ext cx="146" cy="226"/>
              <a:chOff x="1698" y="2258"/>
              <a:chExt cx="146" cy="226"/>
            </a:xfrm>
          </p:grpSpPr>
          <p:grpSp>
            <p:nvGrpSpPr>
              <p:cNvPr id="12" name="Group 108"/>
              <p:cNvGrpSpPr>
                <a:grpSpLocks/>
              </p:cNvGrpSpPr>
              <p:nvPr/>
            </p:nvGrpSpPr>
            <p:grpSpPr bwMode="auto">
              <a:xfrm>
                <a:off x="1698" y="2258"/>
                <a:ext cx="69" cy="226"/>
                <a:chOff x="1674" y="2258"/>
                <a:chExt cx="93" cy="226"/>
              </a:xfrm>
            </p:grpSpPr>
            <p:sp>
              <p:nvSpPr>
                <p:cNvPr id="15"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16"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3"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14"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grpSp>
        <p:nvGrpSpPr>
          <p:cNvPr id="65" name="Group 58"/>
          <p:cNvGrpSpPr>
            <a:grpSpLocks/>
          </p:cNvGrpSpPr>
          <p:nvPr/>
        </p:nvGrpSpPr>
        <p:grpSpPr bwMode="auto">
          <a:xfrm flipH="1">
            <a:off x="2831788" y="1784304"/>
            <a:ext cx="301823" cy="2605484"/>
            <a:chOff x="2880" y="2016"/>
            <a:chExt cx="117" cy="1010"/>
          </a:xfrm>
        </p:grpSpPr>
        <p:grpSp>
          <p:nvGrpSpPr>
            <p:cNvPr id="79" name="Group 59"/>
            <p:cNvGrpSpPr>
              <a:grpSpLocks/>
            </p:cNvGrpSpPr>
            <p:nvPr/>
          </p:nvGrpSpPr>
          <p:grpSpPr bwMode="auto">
            <a:xfrm>
              <a:off x="2880" y="2016"/>
              <a:ext cx="96" cy="864"/>
              <a:chOff x="1728" y="1584"/>
              <a:chExt cx="144" cy="1200"/>
            </a:xfrm>
          </p:grpSpPr>
          <p:sp>
            <p:nvSpPr>
              <p:cNvPr id="81"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82"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83"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84"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85"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86"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87"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88"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89"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90"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91"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92"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93"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94"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95"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96"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97"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98"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99"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100"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101"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102"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103"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104"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105"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106"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107"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108"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109"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110"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111"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112"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113"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114"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115"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116"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117"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118"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119"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sp>
          <p:nvSpPr>
            <p:cNvPr id="80" name="Text Box 99"/>
            <p:cNvSpPr txBox="1">
              <a:spLocks noChangeArrowheads="1"/>
            </p:cNvSpPr>
            <p:nvPr/>
          </p:nvSpPr>
          <p:spPr bwMode="auto">
            <a:xfrm>
              <a:off x="2881" y="2872"/>
              <a:ext cx="116" cy="154"/>
            </a:xfrm>
            <a:prstGeom prst="rect">
              <a:avLst/>
            </a:prstGeom>
            <a:noFill/>
            <a:ln w="9525">
              <a:noFill/>
              <a:miter lim="800000"/>
              <a:headEnd/>
              <a:tailEnd/>
            </a:ln>
            <a:effectLst/>
          </p:spPr>
          <p:txBody>
            <a:bodyPr wrap="none">
              <a:spAutoFit/>
            </a:bodyPr>
            <a:lstStyle/>
            <a:p>
              <a:pPr algn="ctr"/>
              <a:endParaRPr lang="en-US" sz="1000">
                <a:latin typeface="Times New Roman" charset="0"/>
              </a:endParaRPr>
            </a:p>
          </p:txBody>
        </p:sp>
      </p:grpSp>
      <p:grpSp>
        <p:nvGrpSpPr>
          <p:cNvPr id="66" name="Group 100"/>
          <p:cNvGrpSpPr>
            <a:grpSpLocks/>
          </p:cNvGrpSpPr>
          <p:nvPr/>
        </p:nvGrpSpPr>
        <p:grpSpPr bwMode="auto">
          <a:xfrm flipH="1">
            <a:off x="1603460" y="4150870"/>
            <a:ext cx="944166" cy="376634"/>
            <a:chOff x="306" y="2562"/>
            <a:chExt cx="588" cy="234"/>
          </a:xfrm>
        </p:grpSpPr>
        <p:sp>
          <p:nvSpPr>
            <p:cNvPr id="75" name="Rectangle 101"/>
            <p:cNvSpPr>
              <a:spLocks noChangeArrowheads="1"/>
            </p:cNvSpPr>
            <p:nvPr/>
          </p:nvSpPr>
          <p:spPr bwMode="auto">
            <a:xfrm>
              <a:off x="396" y="2565"/>
              <a:ext cx="480" cy="231"/>
            </a:xfrm>
            <a:prstGeom prst="rect">
              <a:avLst/>
            </a:prstGeom>
            <a:gradFill rotWithShape="0">
              <a:gsLst>
                <a:gs pos="0">
                  <a:srgbClr val="DDDDDD"/>
                </a:gs>
                <a:gs pos="100000">
                  <a:srgbClr val="DDDDDD">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76" name="Rectangle 102" descr="Light vertical"/>
            <p:cNvSpPr>
              <a:spLocks noChangeArrowheads="1"/>
            </p:cNvSpPr>
            <p:nvPr/>
          </p:nvSpPr>
          <p:spPr bwMode="auto">
            <a:xfrm>
              <a:off x="306" y="2562"/>
              <a:ext cx="588" cy="47"/>
            </a:xfrm>
            <a:prstGeom prst="rect">
              <a:avLst/>
            </a:prstGeom>
            <a:pattFill prst="ltVert">
              <a:fgClr>
                <a:schemeClr val="bg2"/>
              </a:fgClr>
              <a:bgClr>
                <a:srgbClr val="FFFFFF"/>
              </a:bgClr>
            </a:pattFill>
            <a:ln w="9525">
              <a:solidFill>
                <a:schemeClr val="tx1"/>
              </a:solidFill>
              <a:miter lim="800000"/>
              <a:headEnd/>
              <a:tailEnd/>
            </a:ln>
            <a:effectLst/>
          </p:spPr>
          <p:txBody>
            <a:bodyPr wrap="none" anchor="ctr"/>
            <a:lstStyle/>
            <a:p>
              <a:endParaRPr lang="en-US"/>
            </a:p>
          </p:txBody>
        </p:sp>
        <p:sp>
          <p:nvSpPr>
            <p:cNvPr id="77" name="Line 103"/>
            <p:cNvSpPr>
              <a:spLocks noChangeShapeType="1"/>
            </p:cNvSpPr>
            <p:nvPr/>
          </p:nvSpPr>
          <p:spPr bwMode="auto">
            <a:xfrm>
              <a:off x="633" y="2613"/>
              <a:ext cx="0" cy="180"/>
            </a:xfrm>
            <a:prstGeom prst="line">
              <a:avLst/>
            </a:prstGeom>
            <a:noFill/>
            <a:ln w="38100">
              <a:solidFill>
                <a:schemeClr val="bg2"/>
              </a:solidFill>
              <a:round/>
              <a:headEnd/>
              <a:tailEnd/>
            </a:ln>
            <a:effectLst/>
          </p:spPr>
          <p:txBody>
            <a:bodyPr wrap="none" anchor="ctr"/>
            <a:lstStyle/>
            <a:p>
              <a:endParaRPr lang="en-US"/>
            </a:p>
          </p:txBody>
        </p:sp>
        <p:sp>
          <p:nvSpPr>
            <p:cNvPr id="78" name="Rectangle 104"/>
            <p:cNvSpPr>
              <a:spLocks noChangeArrowheads="1"/>
            </p:cNvSpPr>
            <p:nvPr/>
          </p:nvSpPr>
          <p:spPr bwMode="auto">
            <a:xfrm>
              <a:off x="366" y="2664"/>
              <a:ext cx="47" cy="13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grpSp>
        <p:nvGrpSpPr>
          <p:cNvPr id="67" name="Group 105"/>
          <p:cNvGrpSpPr>
            <a:grpSpLocks/>
          </p:cNvGrpSpPr>
          <p:nvPr/>
        </p:nvGrpSpPr>
        <p:grpSpPr bwMode="auto">
          <a:xfrm rot="10777826" flipH="1">
            <a:off x="3167148" y="2901309"/>
            <a:ext cx="268288" cy="343098"/>
            <a:chOff x="1618" y="2258"/>
            <a:chExt cx="226" cy="226"/>
          </a:xfrm>
        </p:grpSpPr>
        <p:sp>
          <p:nvSpPr>
            <p:cNvPr id="68"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69" name="Group 107"/>
            <p:cNvGrpSpPr>
              <a:grpSpLocks/>
            </p:cNvGrpSpPr>
            <p:nvPr/>
          </p:nvGrpSpPr>
          <p:grpSpPr bwMode="auto">
            <a:xfrm>
              <a:off x="1698" y="2258"/>
              <a:ext cx="146" cy="226"/>
              <a:chOff x="1698" y="2258"/>
              <a:chExt cx="146" cy="226"/>
            </a:xfrm>
          </p:grpSpPr>
          <p:grpSp>
            <p:nvGrpSpPr>
              <p:cNvPr id="70" name="Group 108"/>
              <p:cNvGrpSpPr>
                <a:grpSpLocks/>
              </p:cNvGrpSpPr>
              <p:nvPr/>
            </p:nvGrpSpPr>
            <p:grpSpPr bwMode="auto">
              <a:xfrm>
                <a:off x="1698" y="2258"/>
                <a:ext cx="69" cy="226"/>
                <a:chOff x="1674" y="2258"/>
                <a:chExt cx="93" cy="226"/>
              </a:xfrm>
            </p:grpSpPr>
            <p:sp>
              <p:nvSpPr>
                <p:cNvPr id="73"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74"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71"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72"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sp>
        <p:nvSpPr>
          <p:cNvPr id="64" name="Text Box 113"/>
          <p:cNvSpPr txBox="1">
            <a:spLocks noChangeArrowheads="1"/>
          </p:cNvSpPr>
          <p:nvPr/>
        </p:nvSpPr>
        <p:spPr bwMode="auto">
          <a:xfrm flipH="1">
            <a:off x="1226740" y="5441904"/>
            <a:ext cx="1981200" cy="369332"/>
          </a:xfrm>
          <a:prstGeom prst="rect">
            <a:avLst/>
          </a:prstGeom>
          <a:noFill/>
          <a:ln w="9525">
            <a:noFill/>
            <a:miter lim="800000"/>
            <a:headEnd/>
            <a:tailEnd/>
          </a:ln>
          <a:effectLst/>
        </p:spPr>
        <p:txBody>
          <a:bodyPr>
            <a:spAutoFit/>
          </a:bodyPr>
          <a:lstStyle/>
          <a:p>
            <a:pPr algn="ctr">
              <a:spcBef>
                <a:spcPct val="50000"/>
              </a:spcBef>
            </a:pPr>
            <a:r>
              <a:rPr lang="en-US" dirty="0" smtClean="0">
                <a:latin typeface="Arial Black" pitchFamily="34" charset="0"/>
              </a:rPr>
              <a:t>Transmitter</a:t>
            </a:r>
            <a:endParaRPr lang="en-US" dirty="0">
              <a:latin typeface="Arial Black" pitchFamily="34" charset="0"/>
            </a:endParaRPr>
          </a:p>
        </p:txBody>
      </p:sp>
      <p:grpSp>
        <p:nvGrpSpPr>
          <p:cNvPr id="120" name="Group 100"/>
          <p:cNvGrpSpPr>
            <a:grpSpLocks/>
          </p:cNvGrpSpPr>
          <p:nvPr/>
        </p:nvGrpSpPr>
        <p:grpSpPr bwMode="auto">
          <a:xfrm flipH="1">
            <a:off x="1603460" y="4760470"/>
            <a:ext cx="944166" cy="376634"/>
            <a:chOff x="306" y="2562"/>
            <a:chExt cx="588" cy="234"/>
          </a:xfrm>
        </p:grpSpPr>
        <p:sp>
          <p:nvSpPr>
            <p:cNvPr id="121" name="Rectangle 101"/>
            <p:cNvSpPr>
              <a:spLocks noChangeArrowheads="1"/>
            </p:cNvSpPr>
            <p:nvPr/>
          </p:nvSpPr>
          <p:spPr bwMode="auto">
            <a:xfrm>
              <a:off x="396" y="2565"/>
              <a:ext cx="480" cy="231"/>
            </a:xfrm>
            <a:prstGeom prst="rect">
              <a:avLst/>
            </a:prstGeom>
            <a:gradFill rotWithShape="0">
              <a:gsLst>
                <a:gs pos="0">
                  <a:srgbClr val="DDDDDD"/>
                </a:gs>
                <a:gs pos="100000">
                  <a:srgbClr val="DDDDDD">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122" name="Rectangle 102" descr="Light vertical"/>
            <p:cNvSpPr>
              <a:spLocks noChangeArrowheads="1"/>
            </p:cNvSpPr>
            <p:nvPr/>
          </p:nvSpPr>
          <p:spPr bwMode="auto">
            <a:xfrm>
              <a:off x="306" y="2562"/>
              <a:ext cx="588" cy="47"/>
            </a:xfrm>
            <a:prstGeom prst="rect">
              <a:avLst/>
            </a:prstGeom>
            <a:pattFill prst="ltVert">
              <a:fgClr>
                <a:schemeClr val="bg2"/>
              </a:fgClr>
              <a:bgClr>
                <a:srgbClr val="FFFFFF"/>
              </a:bgClr>
            </a:pattFill>
            <a:ln w="9525">
              <a:solidFill>
                <a:schemeClr val="tx1"/>
              </a:solidFill>
              <a:miter lim="800000"/>
              <a:headEnd/>
              <a:tailEnd/>
            </a:ln>
            <a:effectLst/>
          </p:spPr>
          <p:txBody>
            <a:bodyPr wrap="none" anchor="ctr"/>
            <a:lstStyle/>
            <a:p>
              <a:endParaRPr lang="en-US"/>
            </a:p>
          </p:txBody>
        </p:sp>
        <p:sp>
          <p:nvSpPr>
            <p:cNvPr id="123" name="Line 103"/>
            <p:cNvSpPr>
              <a:spLocks noChangeShapeType="1"/>
            </p:cNvSpPr>
            <p:nvPr/>
          </p:nvSpPr>
          <p:spPr bwMode="auto">
            <a:xfrm>
              <a:off x="633" y="2613"/>
              <a:ext cx="0" cy="180"/>
            </a:xfrm>
            <a:prstGeom prst="line">
              <a:avLst/>
            </a:prstGeom>
            <a:noFill/>
            <a:ln w="38100">
              <a:solidFill>
                <a:schemeClr val="bg2"/>
              </a:solidFill>
              <a:round/>
              <a:headEnd/>
              <a:tailEnd/>
            </a:ln>
            <a:effectLst/>
          </p:spPr>
          <p:txBody>
            <a:bodyPr wrap="none" anchor="ctr"/>
            <a:lstStyle/>
            <a:p>
              <a:endParaRPr lang="en-US"/>
            </a:p>
          </p:txBody>
        </p:sp>
        <p:sp>
          <p:nvSpPr>
            <p:cNvPr id="124" name="Rectangle 104"/>
            <p:cNvSpPr>
              <a:spLocks noChangeArrowheads="1"/>
            </p:cNvSpPr>
            <p:nvPr/>
          </p:nvSpPr>
          <p:spPr bwMode="auto">
            <a:xfrm>
              <a:off x="366" y="2664"/>
              <a:ext cx="47" cy="13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cxnSp>
        <p:nvCxnSpPr>
          <p:cNvPr id="126" name="Straight Arrow Connector 125"/>
          <p:cNvCxnSpPr/>
          <p:nvPr/>
        </p:nvCxnSpPr>
        <p:spPr>
          <a:xfrm>
            <a:off x="1374860" y="4375104"/>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p:nvPr/>
        </p:nvCxnSpPr>
        <p:spPr>
          <a:xfrm>
            <a:off x="1374860" y="498311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rot="5400000">
            <a:off x="1070060" y="4679904"/>
            <a:ext cx="609600" cy="1588"/>
          </a:xfrm>
          <a:prstGeom prst="line">
            <a:avLst/>
          </a:prstGeom>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a:off x="1070060" y="4679904"/>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a:off x="2441660" y="4449716"/>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a:off x="2441660" y="5059316"/>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rot="16200000" flipH="1" flipV="1">
            <a:off x="2443247" y="4522741"/>
            <a:ext cx="1068388" cy="7937"/>
          </a:xfrm>
          <a:prstGeom prst="line">
            <a:avLst/>
          </a:prstGeom>
        </p:spPr>
        <p:style>
          <a:lnRef idx="2">
            <a:schemeClr val="dk1"/>
          </a:lnRef>
          <a:fillRef idx="0">
            <a:schemeClr val="dk1"/>
          </a:fillRef>
          <a:effectRef idx="1">
            <a:schemeClr val="dk1"/>
          </a:effectRef>
          <a:fontRef idx="minor">
            <a:schemeClr val="tx1"/>
          </a:fontRef>
        </p:style>
      </p:cxnSp>
      <p:cxnSp>
        <p:nvCxnSpPr>
          <p:cNvPr id="139" name="Straight Arrow Connector 138"/>
          <p:cNvCxnSpPr/>
          <p:nvPr/>
        </p:nvCxnSpPr>
        <p:spPr>
          <a:xfrm>
            <a:off x="3588940" y="2927304"/>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3588940" y="3232104"/>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1" name="Text Box 113"/>
          <p:cNvSpPr txBox="1">
            <a:spLocks noChangeArrowheads="1"/>
          </p:cNvSpPr>
          <p:nvPr/>
        </p:nvSpPr>
        <p:spPr bwMode="auto">
          <a:xfrm flipH="1">
            <a:off x="6332140" y="5365704"/>
            <a:ext cx="1981200" cy="369332"/>
          </a:xfrm>
          <a:prstGeom prst="rect">
            <a:avLst/>
          </a:prstGeom>
          <a:noFill/>
          <a:ln w="9525">
            <a:noFill/>
            <a:miter lim="800000"/>
            <a:headEnd/>
            <a:tailEnd/>
          </a:ln>
          <a:effectLst/>
        </p:spPr>
        <p:txBody>
          <a:bodyPr>
            <a:spAutoFit/>
          </a:bodyPr>
          <a:lstStyle/>
          <a:p>
            <a:pPr algn="ctr">
              <a:spcBef>
                <a:spcPct val="50000"/>
              </a:spcBef>
            </a:pPr>
            <a:r>
              <a:rPr lang="en-US" dirty="0" smtClean="0">
                <a:latin typeface="Arial Black" pitchFamily="34" charset="0"/>
              </a:rPr>
              <a:t>Receiver</a:t>
            </a:r>
            <a:endParaRPr lang="en-US" dirty="0">
              <a:latin typeface="Arial Black" pitchFamily="34" charset="0"/>
            </a:endParaRPr>
          </a:p>
        </p:txBody>
      </p:sp>
      <p:grpSp>
        <p:nvGrpSpPr>
          <p:cNvPr id="146" name="Group 100"/>
          <p:cNvGrpSpPr>
            <a:grpSpLocks/>
          </p:cNvGrpSpPr>
          <p:nvPr/>
        </p:nvGrpSpPr>
        <p:grpSpPr bwMode="auto">
          <a:xfrm>
            <a:off x="6835775" y="4760470"/>
            <a:ext cx="944165" cy="376634"/>
            <a:chOff x="306" y="2562"/>
            <a:chExt cx="588" cy="234"/>
          </a:xfrm>
        </p:grpSpPr>
        <p:sp>
          <p:nvSpPr>
            <p:cNvPr id="147" name="Rectangle 101"/>
            <p:cNvSpPr>
              <a:spLocks noChangeArrowheads="1"/>
            </p:cNvSpPr>
            <p:nvPr/>
          </p:nvSpPr>
          <p:spPr bwMode="auto">
            <a:xfrm>
              <a:off x="396" y="2565"/>
              <a:ext cx="480" cy="231"/>
            </a:xfrm>
            <a:prstGeom prst="rect">
              <a:avLst/>
            </a:prstGeom>
            <a:gradFill rotWithShape="0">
              <a:gsLst>
                <a:gs pos="0">
                  <a:srgbClr val="DDDDDD"/>
                </a:gs>
                <a:gs pos="100000">
                  <a:srgbClr val="DDDDDD">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148" name="Rectangle 102" descr="Light vertical"/>
            <p:cNvSpPr>
              <a:spLocks noChangeArrowheads="1"/>
            </p:cNvSpPr>
            <p:nvPr/>
          </p:nvSpPr>
          <p:spPr bwMode="auto">
            <a:xfrm>
              <a:off x="306" y="2562"/>
              <a:ext cx="588" cy="47"/>
            </a:xfrm>
            <a:prstGeom prst="rect">
              <a:avLst/>
            </a:prstGeom>
            <a:pattFill prst="ltVert">
              <a:fgClr>
                <a:schemeClr val="bg2"/>
              </a:fgClr>
              <a:bgClr>
                <a:srgbClr val="FFFFFF"/>
              </a:bgClr>
            </a:pattFill>
            <a:ln w="9525">
              <a:solidFill>
                <a:schemeClr val="tx1"/>
              </a:solidFill>
              <a:miter lim="800000"/>
              <a:headEnd/>
              <a:tailEnd/>
            </a:ln>
            <a:effectLst/>
          </p:spPr>
          <p:txBody>
            <a:bodyPr wrap="none" anchor="ctr"/>
            <a:lstStyle/>
            <a:p>
              <a:endParaRPr lang="en-US"/>
            </a:p>
          </p:txBody>
        </p:sp>
        <p:sp>
          <p:nvSpPr>
            <p:cNvPr id="149" name="Line 103"/>
            <p:cNvSpPr>
              <a:spLocks noChangeShapeType="1"/>
            </p:cNvSpPr>
            <p:nvPr/>
          </p:nvSpPr>
          <p:spPr bwMode="auto">
            <a:xfrm>
              <a:off x="633" y="2613"/>
              <a:ext cx="0" cy="180"/>
            </a:xfrm>
            <a:prstGeom prst="line">
              <a:avLst/>
            </a:prstGeom>
            <a:noFill/>
            <a:ln w="38100">
              <a:solidFill>
                <a:schemeClr val="bg2"/>
              </a:solidFill>
              <a:round/>
              <a:headEnd/>
              <a:tailEnd/>
            </a:ln>
            <a:effectLst/>
          </p:spPr>
          <p:txBody>
            <a:bodyPr wrap="none" anchor="ctr"/>
            <a:lstStyle/>
            <a:p>
              <a:endParaRPr lang="en-US"/>
            </a:p>
          </p:txBody>
        </p:sp>
        <p:sp>
          <p:nvSpPr>
            <p:cNvPr id="150" name="Rectangle 104"/>
            <p:cNvSpPr>
              <a:spLocks noChangeArrowheads="1"/>
            </p:cNvSpPr>
            <p:nvPr/>
          </p:nvSpPr>
          <p:spPr bwMode="auto">
            <a:xfrm>
              <a:off x="366" y="2664"/>
              <a:ext cx="47" cy="13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cxnSp>
        <p:nvCxnSpPr>
          <p:cNvPr id="153" name="Straight Connector 152"/>
          <p:cNvCxnSpPr/>
          <p:nvPr/>
        </p:nvCxnSpPr>
        <p:spPr>
          <a:xfrm>
            <a:off x="6408340" y="4451304"/>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a:off x="6408340" y="5060904"/>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rot="16200000" flipH="1" flipV="1">
            <a:off x="5878115" y="4524330"/>
            <a:ext cx="1068388" cy="7937"/>
          </a:xfrm>
          <a:prstGeom prst="line">
            <a:avLst/>
          </a:prstGeom>
        </p:spPr>
        <p:style>
          <a:lnRef idx="2">
            <a:schemeClr val="dk1"/>
          </a:lnRef>
          <a:fillRef idx="0">
            <a:schemeClr val="dk1"/>
          </a:fillRef>
          <a:effectRef idx="1">
            <a:schemeClr val="dk1"/>
          </a:effectRef>
          <a:fontRef idx="minor">
            <a:schemeClr val="tx1"/>
          </a:fontRef>
        </p:style>
      </p:cxnSp>
      <p:cxnSp>
        <p:nvCxnSpPr>
          <p:cNvPr id="156" name="Straight Connector 155"/>
          <p:cNvCxnSpPr/>
          <p:nvPr/>
        </p:nvCxnSpPr>
        <p:spPr>
          <a:xfrm rot="5400000">
            <a:off x="7703740" y="4679110"/>
            <a:ext cx="609600" cy="1588"/>
          </a:xfrm>
          <a:prstGeom prst="line">
            <a:avLst/>
          </a:prstGeom>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a:off x="8008540" y="4679110"/>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7779940" y="4375104"/>
            <a:ext cx="228600" cy="794"/>
          </a:xfrm>
          <a:prstGeom prst="line">
            <a:avLst/>
          </a:prstGeom>
        </p:spPr>
        <p:style>
          <a:lnRef idx="2">
            <a:schemeClr val="dk1"/>
          </a:lnRef>
          <a:fillRef idx="0">
            <a:schemeClr val="dk1"/>
          </a:fillRef>
          <a:effectRef idx="1">
            <a:schemeClr val="dk1"/>
          </a:effectRef>
          <a:fontRef idx="minor">
            <a:schemeClr val="tx1"/>
          </a:fontRef>
        </p:style>
      </p:cxnSp>
      <p:cxnSp>
        <p:nvCxnSpPr>
          <p:cNvPr id="160" name="Straight Connector 159"/>
          <p:cNvCxnSpPr/>
          <p:nvPr/>
        </p:nvCxnSpPr>
        <p:spPr>
          <a:xfrm>
            <a:off x="7779940" y="4983910"/>
            <a:ext cx="228600" cy="794"/>
          </a:xfrm>
          <a:prstGeom prst="line">
            <a:avLst/>
          </a:prstGeom>
        </p:spPr>
        <p:style>
          <a:lnRef idx="2">
            <a:schemeClr val="dk1"/>
          </a:lnRef>
          <a:fillRef idx="0">
            <a:schemeClr val="dk1"/>
          </a:fillRef>
          <a:effectRef idx="1">
            <a:schemeClr val="dk1"/>
          </a:effectRef>
          <a:fontRef idx="minor">
            <a:schemeClr val="tx1"/>
          </a:fontRef>
        </p:style>
      </p:cxnSp>
      <p:sp>
        <p:nvSpPr>
          <p:cNvPr id="161" name="Flowchart: Summing Junction 160"/>
          <p:cNvSpPr/>
          <p:nvPr/>
        </p:nvSpPr>
        <p:spPr>
          <a:xfrm>
            <a:off x="7932340" y="4603704"/>
            <a:ext cx="152400" cy="1524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umming Junction 161"/>
          <p:cNvSpPr/>
          <p:nvPr/>
        </p:nvSpPr>
        <p:spPr>
          <a:xfrm>
            <a:off x="1302940" y="4603704"/>
            <a:ext cx="152400" cy="1524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038103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38984" y="2477869"/>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The K-Curve</a:t>
            </a:r>
            <a:endParaRPr lang="en-US" dirty="0"/>
          </a:p>
        </p:txBody>
      </p:sp>
      <p:sp>
        <p:nvSpPr>
          <p:cNvPr id="4" name="Content Placeholder 3"/>
          <p:cNvSpPr>
            <a:spLocks noGrp="1"/>
          </p:cNvSpPr>
          <p:nvPr>
            <p:ph sz="quarter" idx="1"/>
          </p:nvPr>
        </p:nvSpPr>
        <p:spPr/>
        <p:txBody>
          <a:bodyPr>
            <a:normAutofit/>
          </a:bodyPr>
          <a:lstStyle/>
          <a:p>
            <a:r>
              <a:rPr lang="en-US" sz="1800" dirty="0" smtClean="0"/>
              <a:t>A numerical figure that considers the non-ideal condition of the atmosphere refraction that causes the ray beam to be bent toward the earth or away from the earth.</a:t>
            </a:r>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4225532875"/>
              </p:ext>
            </p:extLst>
          </p:nvPr>
        </p:nvGraphicFramePr>
        <p:xfrm>
          <a:off x="2615184" y="2554069"/>
          <a:ext cx="3415926" cy="749300"/>
        </p:xfrm>
        <a:graphic>
          <a:graphicData uri="http://schemas.openxmlformats.org/presentationml/2006/ole">
            <p:oleObj spid="_x0000_s6171" name="Equation" r:id="rId3" imgW="1968500" imgH="431800" progId="Equation.3">
              <p:embed/>
            </p:oleObj>
          </a:graphicData>
        </a:graphic>
      </p:graphicFrame>
      <p:sp>
        <p:nvSpPr>
          <p:cNvPr id="8" name="TextBox 7"/>
          <p:cNvSpPr txBox="1"/>
          <p:nvPr/>
        </p:nvSpPr>
        <p:spPr>
          <a:xfrm>
            <a:off x="2157984" y="3468469"/>
            <a:ext cx="4495800" cy="646331"/>
          </a:xfrm>
          <a:prstGeom prst="rect">
            <a:avLst/>
          </a:prstGeom>
          <a:noFill/>
        </p:spPr>
        <p:txBody>
          <a:bodyPr wrap="square" rtlCol="0">
            <a:spAutoFit/>
          </a:bodyPr>
          <a:lstStyle/>
          <a:p>
            <a:r>
              <a:rPr lang="en-US" dirty="0" smtClean="0"/>
              <a:t>where:</a:t>
            </a:r>
          </a:p>
          <a:p>
            <a:r>
              <a:rPr lang="en-US" dirty="0" smtClean="0"/>
              <a:t>    </a:t>
            </a:r>
            <a:r>
              <a:rPr lang="en-US" dirty="0" err="1" smtClean="0"/>
              <a:t>r</a:t>
            </a:r>
            <a:r>
              <a:rPr lang="en-US" baseline="-25000" dirty="0" err="1" smtClean="0"/>
              <a:t>o</a:t>
            </a:r>
            <a:r>
              <a:rPr lang="en-US" dirty="0" smtClean="0"/>
              <a:t> = 6370 km</a:t>
            </a:r>
            <a:endParaRPr lang="en-US" dirty="0"/>
          </a:p>
        </p:txBody>
      </p:sp>
      <p:grpSp>
        <p:nvGrpSpPr>
          <p:cNvPr id="10" name="Group 59"/>
          <p:cNvGrpSpPr>
            <a:grpSpLocks/>
          </p:cNvGrpSpPr>
          <p:nvPr/>
        </p:nvGrpSpPr>
        <p:grpSpPr bwMode="auto">
          <a:xfrm flipH="1">
            <a:off x="862584" y="4552950"/>
            <a:ext cx="685800" cy="1847850"/>
            <a:chOff x="1728" y="1584"/>
            <a:chExt cx="144" cy="1200"/>
          </a:xfrm>
        </p:grpSpPr>
        <p:sp>
          <p:nvSpPr>
            <p:cNvPr id="12" name="AutoShape 60"/>
            <p:cNvSpPr>
              <a:spLocks noChangeArrowheads="1"/>
            </p:cNvSpPr>
            <p:nvPr/>
          </p:nvSpPr>
          <p:spPr bwMode="auto">
            <a:xfrm>
              <a:off x="1728" y="1776"/>
              <a:ext cx="144" cy="1008"/>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3" name="Line 61"/>
            <p:cNvSpPr>
              <a:spLocks noChangeShapeType="1"/>
            </p:cNvSpPr>
            <p:nvPr/>
          </p:nvSpPr>
          <p:spPr bwMode="auto">
            <a:xfrm>
              <a:off x="1776" y="1776"/>
              <a:ext cx="48" cy="0"/>
            </a:xfrm>
            <a:prstGeom prst="line">
              <a:avLst/>
            </a:prstGeom>
            <a:noFill/>
            <a:ln w="9525">
              <a:solidFill>
                <a:schemeClr val="tx1"/>
              </a:solidFill>
              <a:round/>
              <a:headEnd/>
              <a:tailEnd/>
            </a:ln>
            <a:effectLst/>
          </p:spPr>
          <p:txBody>
            <a:bodyPr wrap="none" anchor="ctr"/>
            <a:lstStyle/>
            <a:p>
              <a:endParaRPr lang="en-US"/>
            </a:p>
          </p:txBody>
        </p:sp>
        <p:sp>
          <p:nvSpPr>
            <p:cNvPr id="14" name="Rectangle 62"/>
            <p:cNvSpPr>
              <a:spLocks noChangeArrowheads="1"/>
            </p:cNvSpPr>
            <p:nvPr/>
          </p:nvSpPr>
          <p:spPr bwMode="auto">
            <a:xfrm>
              <a:off x="1776" y="1584"/>
              <a:ext cx="48" cy="528"/>
            </a:xfrm>
            <a:prstGeom prst="rect">
              <a:avLst/>
            </a:prstGeom>
            <a:noFill/>
            <a:ln w="9525">
              <a:solidFill>
                <a:schemeClr val="tx1"/>
              </a:solidFill>
              <a:miter lim="800000"/>
              <a:headEnd/>
              <a:tailEnd/>
            </a:ln>
            <a:effectLst/>
          </p:spPr>
          <p:txBody>
            <a:bodyPr wrap="none" anchor="ctr"/>
            <a:lstStyle/>
            <a:p>
              <a:endParaRPr lang="en-US"/>
            </a:p>
          </p:txBody>
        </p:sp>
        <p:sp>
          <p:nvSpPr>
            <p:cNvPr id="15" name="Line 63"/>
            <p:cNvSpPr>
              <a:spLocks noChangeShapeType="1"/>
            </p:cNvSpPr>
            <p:nvPr/>
          </p:nvSpPr>
          <p:spPr bwMode="auto">
            <a:xfrm>
              <a:off x="1739" y="2646"/>
              <a:ext cx="123" cy="0"/>
            </a:xfrm>
            <a:prstGeom prst="line">
              <a:avLst/>
            </a:prstGeom>
            <a:noFill/>
            <a:ln w="9525">
              <a:solidFill>
                <a:schemeClr val="tx1"/>
              </a:solidFill>
              <a:round/>
              <a:headEnd/>
              <a:tailEnd/>
            </a:ln>
            <a:effectLst/>
          </p:spPr>
          <p:txBody>
            <a:bodyPr wrap="none" anchor="ctr"/>
            <a:lstStyle/>
            <a:p>
              <a:endParaRPr lang="en-US"/>
            </a:p>
          </p:txBody>
        </p:sp>
        <p:sp>
          <p:nvSpPr>
            <p:cNvPr id="16" name="Line 64"/>
            <p:cNvSpPr>
              <a:spLocks noChangeShapeType="1"/>
            </p:cNvSpPr>
            <p:nvPr/>
          </p:nvSpPr>
          <p:spPr bwMode="auto">
            <a:xfrm>
              <a:off x="1745" y="2541"/>
              <a:ext cx="109" cy="0"/>
            </a:xfrm>
            <a:prstGeom prst="line">
              <a:avLst/>
            </a:prstGeom>
            <a:noFill/>
            <a:ln w="9525">
              <a:solidFill>
                <a:schemeClr val="tx1"/>
              </a:solidFill>
              <a:round/>
              <a:headEnd/>
              <a:tailEnd/>
            </a:ln>
            <a:effectLst/>
          </p:spPr>
          <p:txBody>
            <a:bodyPr wrap="none" anchor="ctr"/>
            <a:lstStyle/>
            <a:p>
              <a:endParaRPr lang="en-US"/>
            </a:p>
          </p:txBody>
        </p:sp>
        <p:sp>
          <p:nvSpPr>
            <p:cNvPr id="17" name="Line 65"/>
            <p:cNvSpPr>
              <a:spLocks noChangeShapeType="1"/>
            </p:cNvSpPr>
            <p:nvPr/>
          </p:nvSpPr>
          <p:spPr bwMode="auto">
            <a:xfrm flipH="1">
              <a:off x="1728" y="2646"/>
              <a:ext cx="72" cy="137"/>
            </a:xfrm>
            <a:prstGeom prst="line">
              <a:avLst/>
            </a:prstGeom>
            <a:noFill/>
            <a:ln w="9525">
              <a:solidFill>
                <a:schemeClr val="tx1"/>
              </a:solidFill>
              <a:round/>
              <a:headEnd/>
              <a:tailEnd/>
            </a:ln>
            <a:effectLst/>
          </p:spPr>
          <p:txBody>
            <a:bodyPr wrap="none" anchor="ctr"/>
            <a:lstStyle/>
            <a:p>
              <a:endParaRPr lang="en-US"/>
            </a:p>
          </p:txBody>
        </p:sp>
        <p:sp>
          <p:nvSpPr>
            <p:cNvPr id="18" name="Line 66"/>
            <p:cNvSpPr>
              <a:spLocks noChangeShapeType="1"/>
            </p:cNvSpPr>
            <p:nvPr/>
          </p:nvSpPr>
          <p:spPr bwMode="auto">
            <a:xfrm>
              <a:off x="1800" y="2646"/>
              <a:ext cx="71" cy="138"/>
            </a:xfrm>
            <a:prstGeom prst="line">
              <a:avLst/>
            </a:prstGeom>
            <a:noFill/>
            <a:ln w="9525">
              <a:solidFill>
                <a:schemeClr val="tx1"/>
              </a:solidFill>
              <a:round/>
              <a:headEnd/>
              <a:tailEnd/>
            </a:ln>
            <a:effectLst/>
          </p:spPr>
          <p:txBody>
            <a:bodyPr wrap="none" anchor="ctr"/>
            <a:lstStyle/>
            <a:p>
              <a:endParaRPr lang="en-US"/>
            </a:p>
          </p:txBody>
        </p:sp>
        <p:sp>
          <p:nvSpPr>
            <p:cNvPr id="19" name="Line 67"/>
            <p:cNvSpPr>
              <a:spLocks noChangeShapeType="1"/>
            </p:cNvSpPr>
            <p:nvPr/>
          </p:nvSpPr>
          <p:spPr bwMode="auto">
            <a:xfrm flipH="1">
              <a:off x="1739" y="2541"/>
              <a:ext cx="61" cy="105"/>
            </a:xfrm>
            <a:prstGeom prst="line">
              <a:avLst/>
            </a:prstGeom>
            <a:noFill/>
            <a:ln w="9525">
              <a:solidFill>
                <a:schemeClr val="tx1"/>
              </a:solidFill>
              <a:round/>
              <a:headEnd/>
              <a:tailEnd/>
            </a:ln>
            <a:effectLst/>
          </p:spPr>
          <p:txBody>
            <a:bodyPr wrap="none" anchor="ctr"/>
            <a:lstStyle/>
            <a:p>
              <a:endParaRPr lang="en-US"/>
            </a:p>
          </p:txBody>
        </p:sp>
        <p:sp>
          <p:nvSpPr>
            <p:cNvPr id="20" name="Line 68"/>
            <p:cNvSpPr>
              <a:spLocks noChangeShapeType="1"/>
            </p:cNvSpPr>
            <p:nvPr/>
          </p:nvSpPr>
          <p:spPr bwMode="auto">
            <a:xfrm>
              <a:off x="1800" y="2540"/>
              <a:ext cx="60" cy="106"/>
            </a:xfrm>
            <a:prstGeom prst="line">
              <a:avLst/>
            </a:prstGeom>
            <a:noFill/>
            <a:ln w="9525">
              <a:solidFill>
                <a:schemeClr val="tx1"/>
              </a:solidFill>
              <a:round/>
              <a:headEnd/>
              <a:tailEnd/>
            </a:ln>
            <a:effectLst/>
          </p:spPr>
          <p:txBody>
            <a:bodyPr wrap="none" anchor="ctr"/>
            <a:lstStyle/>
            <a:p>
              <a:endParaRPr lang="en-US"/>
            </a:p>
          </p:txBody>
        </p:sp>
        <p:sp>
          <p:nvSpPr>
            <p:cNvPr id="21" name="Line 69"/>
            <p:cNvSpPr>
              <a:spLocks noChangeShapeType="1"/>
            </p:cNvSpPr>
            <p:nvPr/>
          </p:nvSpPr>
          <p:spPr bwMode="auto">
            <a:xfrm>
              <a:off x="1752" y="2444"/>
              <a:ext cx="95" cy="0"/>
            </a:xfrm>
            <a:prstGeom prst="line">
              <a:avLst/>
            </a:prstGeom>
            <a:noFill/>
            <a:ln w="9525">
              <a:solidFill>
                <a:schemeClr val="tx1"/>
              </a:solidFill>
              <a:round/>
              <a:headEnd/>
              <a:tailEnd/>
            </a:ln>
            <a:effectLst/>
          </p:spPr>
          <p:txBody>
            <a:bodyPr wrap="none" anchor="ctr"/>
            <a:lstStyle/>
            <a:p>
              <a:endParaRPr lang="en-US"/>
            </a:p>
          </p:txBody>
        </p:sp>
        <p:sp>
          <p:nvSpPr>
            <p:cNvPr id="22" name="Line 70"/>
            <p:cNvSpPr>
              <a:spLocks noChangeShapeType="1"/>
            </p:cNvSpPr>
            <p:nvPr/>
          </p:nvSpPr>
          <p:spPr bwMode="auto">
            <a:xfrm flipH="1">
              <a:off x="1745" y="2444"/>
              <a:ext cx="55" cy="95"/>
            </a:xfrm>
            <a:prstGeom prst="line">
              <a:avLst/>
            </a:prstGeom>
            <a:noFill/>
            <a:ln w="9525">
              <a:solidFill>
                <a:schemeClr val="tx1"/>
              </a:solidFill>
              <a:round/>
              <a:headEnd/>
              <a:tailEnd/>
            </a:ln>
            <a:effectLst/>
          </p:spPr>
          <p:txBody>
            <a:bodyPr wrap="none" anchor="ctr"/>
            <a:lstStyle/>
            <a:p>
              <a:endParaRPr lang="en-US"/>
            </a:p>
          </p:txBody>
        </p:sp>
        <p:sp>
          <p:nvSpPr>
            <p:cNvPr id="23" name="Line 71"/>
            <p:cNvSpPr>
              <a:spLocks noChangeShapeType="1"/>
            </p:cNvSpPr>
            <p:nvPr/>
          </p:nvSpPr>
          <p:spPr bwMode="auto">
            <a:xfrm>
              <a:off x="1800" y="2442"/>
              <a:ext cx="54" cy="93"/>
            </a:xfrm>
            <a:prstGeom prst="line">
              <a:avLst/>
            </a:prstGeom>
            <a:noFill/>
            <a:ln w="9525">
              <a:solidFill>
                <a:schemeClr val="tx1"/>
              </a:solidFill>
              <a:round/>
              <a:headEnd/>
              <a:tailEnd/>
            </a:ln>
            <a:effectLst/>
          </p:spPr>
          <p:txBody>
            <a:bodyPr wrap="none" anchor="ctr"/>
            <a:lstStyle/>
            <a:p>
              <a:endParaRPr lang="en-US"/>
            </a:p>
          </p:txBody>
        </p:sp>
        <p:sp>
          <p:nvSpPr>
            <p:cNvPr id="24" name="Line 72"/>
            <p:cNvSpPr>
              <a:spLocks noChangeShapeType="1"/>
            </p:cNvSpPr>
            <p:nvPr/>
          </p:nvSpPr>
          <p:spPr bwMode="auto">
            <a:xfrm>
              <a:off x="1758" y="2357"/>
              <a:ext cx="83" cy="0"/>
            </a:xfrm>
            <a:prstGeom prst="line">
              <a:avLst/>
            </a:prstGeom>
            <a:noFill/>
            <a:ln w="9525">
              <a:solidFill>
                <a:schemeClr val="tx1"/>
              </a:solidFill>
              <a:round/>
              <a:headEnd/>
              <a:tailEnd/>
            </a:ln>
            <a:effectLst/>
          </p:spPr>
          <p:txBody>
            <a:bodyPr wrap="none" anchor="ctr"/>
            <a:lstStyle/>
            <a:p>
              <a:endParaRPr lang="en-US"/>
            </a:p>
          </p:txBody>
        </p:sp>
        <p:sp>
          <p:nvSpPr>
            <p:cNvPr id="25" name="Line 73"/>
            <p:cNvSpPr>
              <a:spLocks noChangeShapeType="1"/>
            </p:cNvSpPr>
            <p:nvPr/>
          </p:nvSpPr>
          <p:spPr bwMode="auto">
            <a:xfrm flipH="1">
              <a:off x="1752" y="2357"/>
              <a:ext cx="48" cy="84"/>
            </a:xfrm>
            <a:prstGeom prst="line">
              <a:avLst/>
            </a:prstGeom>
            <a:noFill/>
            <a:ln w="9525">
              <a:solidFill>
                <a:schemeClr val="tx1"/>
              </a:solidFill>
              <a:round/>
              <a:headEnd/>
              <a:tailEnd/>
            </a:ln>
            <a:effectLst/>
          </p:spPr>
          <p:txBody>
            <a:bodyPr wrap="none" anchor="ctr"/>
            <a:lstStyle/>
            <a:p>
              <a:endParaRPr lang="en-US"/>
            </a:p>
          </p:txBody>
        </p:sp>
        <p:sp>
          <p:nvSpPr>
            <p:cNvPr id="26" name="Line 74"/>
            <p:cNvSpPr>
              <a:spLocks noChangeShapeType="1"/>
            </p:cNvSpPr>
            <p:nvPr/>
          </p:nvSpPr>
          <p:spPr bwMode="auto">
            <a:xfrm>
              <a:off x="1800" y="2357"/>
              <a:ext cx="47" cy="82"/>
            </a:xfrm>
            <a:prstGeom prst="line">
              <a:avLst/>
            </a:prstGeom>
            <a:noFill/>
            <a:ln w="9525">
              <a:solidFill>
                <a:schemeClr val="tx1"/>
              </a:solidFill>
              <a:round/>
              <a:headEnd/>
              <a:tailEnd/>
            </a:ln>
            <a:effectLst/>
          </p:spPr>
          <p:txBody>
            <a:bodyPr wrap="none" anchor="ctr"/>
            <a:lstStyle/>
            <a:p>
              <a:endParaRPr lang="en-US"/>
            </a:p>
          </p:txBody>
        </p:sp>
        <p:sp>
          <p:nvSpPr>
            <p:cNvPr id="27" name="Line 75"/>
            <p:cNvSpPr>
              <a:spLocks noChangeShapeType="1"/>
            </p:cNvSpPr>
            <p:nvPr/>
          </p:nvSpPr>
          <p:spPr bwMode="auto">
            <a:xfrm>
              <a:off x="1766" y="2270"/>
              <a:ext cx="69" cy="0"/>
            </a:xfrm>
            <a:prstGeom prst="line">
              <a:avLst/>
            </a:prstGeom>
            <a:noFill/>
            <a:ln w="9525">
              <a:solidFill>
                <a:schemeClr val="tx1"/>
              </a:solidFill>
              <a:round/>
              <a:headEnd/>
              <a:tailEnd/>
            </a:ln>
            <a:effectLst/>
          </p:spPr>
          <p:txBody>
            <a:bodyPr wrap="none" anchor="ctr"/>
            <a:lstStyle/>
            <a:p>
              <a:endParaRPr lang="en-US"/>
            </a:p>
          </p:txBody>
        </p:sp>
        <p:sp>
          <p:nvSpPr>
            <p:cNvPr id="28" name="Line 76"/>
            <p:cNvSpPr>
              <a:spLocks noChangeShapeType="1"/>
            </p:cNvSpPr>
            <p:nvPr/>
          </p:nvSpPr>
          <p:spPr bwMode="auto">
            <a:xfrm>
              <a:off x="1772" y="2186"/>
              <a:ext cx="51" cy="0"/>
            </a:xfrm>
            <a:prstGeom prst="line">
              <a:avLst/>
            </a:prstGeom>
            <a:noFill/>
            <a:ln w="9525">
              <a:solidFill>
                <a:schemeClr val="tx1"/>
              </a:solidFill>
              <a:round/>
              <a:headEnd/>
              <a:tailEnd/>
            </a:ln>
            <a:effectLst/>
          </p:spPr>
          <p:txBody>
            <a:bodyPr wrap="none" anchor="ctr"/>
            <a:lstStyle/>
            <a:p>
              <a:endParaRPr lang="en-US"/>
            </a:p>
          </p:txBody>
        </p:sp>
        <p:sp>
          <p:nvSpPr>
            <p:cNvPr id="29" name="Line 77"/>
            <p:cNvSpPr>
              <a:spLocks noChangeShapeType="1"/>
            </p:cNvSpPr>
            <p:nvPr/>
          </p:nvSpPr>
          <p:spPr bwMode="auto">
            <a:xfrm flipV="1">
              <a:off x="1760" y="2271"/>
              <a:ext cx="39" cy="84"/>
            </a:xfrm>
            <a:prstGeom prst="line">
              <a:avLst/>
            </a:prstGeom>
            <a:noFill/>
            <a:ln w="9525">
              <a:solidFill>
                <a:schemeClr val="tx1"/>
              </a:solidFill>
              <a:round/>
              <a:headEnd/>
              <a:tailEnd/>
            </a:ln>
            <a:effectLst/>
          </p:spPr>
          <p:txBody>
            <a:bodyPr wrap="none" anchor="ctr"/>
            <a:lstStyle/>
            <a:p>
              <a:endParaRPr lang="en-US"/>
            </a:p>
          </p:txBody>
        </p:sp>
        <p:sp>
          <p:nvSpPr>
            <p:cNvPr id="30" name="Line 78"/>
            <p:cNvSpPr>
              <a:spLocks noChangeShapeType="1"/>
            </p:cNvSpPr>
            <p:nvPr/>
          </p:nvSpPr>
          <p:spPr bwMode="auto">
            <a:xfrm>
              <a:off x="1799" y="2270"/>
              <a:ext cx="42" cy="85"/>
            </a:xfrm>
            <a:prstGeom prst="line">
              <a:avLst/>
            </a:prstGeom>
            <a:noFill/>
            <a:ln w="9525">
              <a:solidFill>
                <a:schemeClr val="tx1"/>
              </a:solidFill>
              <a:round/>
              <a:headEnd/>
              <a:tailEnd/>
            </a:ln>
            <a:effectLst/>
          </p:spPr>
          <p:txBody>
            <a:bodyPr wrap="none" anchor="ctr"/>
            <a:lstStyle/>
            <a:p>
              <a:endParaRPr lang="en-US"/>
            </a:p>
          </p:txBody>
        </p:sp>
        <p:sp>
          <p:nvSpPr>
            <p:cNvPr id="31" name="Line 79"/>
            <p:cNvSpPr>
              <a:spLocks noChangeShapeType="1"/>
            </p:cNvSpPr>
            <p:nvPr/>
          </p:nvSpPr>
          <p:spPr bwMode="auto">
            <a:xfrm flipV="1">
              <a:off x="1766" y="2184"/>
              <a:ext cx="33" cy="86"/>
            </a:xfrm>
            <a:prstGeom prst="line">
              <a:avLst/>
            </a:prstGeom>
            <a:noFill/>
            <a:ln w="9525">
              <a:solidFill>
                <a:schemeClr val="tx1"/>
              </a:solidFill>
              <a:round/>
              <a:headEnd/>
              <a:tailEnd/>
            </a:ln>
            <a:effectLst/>
          </p:spPr>
          <p:txBody>
            <a:bodyPr wrap="none" anchor="ctr"/>
            <a:lstStyle/>
            <a:p>
              <a:endParaRPr lang="en-US"/>
            </a:p>
          </p:txBody>
        </p:sp>
        <p:sp>
          <p:nvSpPr>
            <p:cNvPr id="32" name="Line 80"/>
            <p:cNvSpPr>
              <a:spLocks noChangeShapeType="1"/>
            </p:cNvSpPr>
            <p:nvPr/>
          </p:nvSpPr>
          <p:spPr bwMode="auto">
            <a:xfrm>
              <a:off x="1800" y="2184"/>
              <a:ext cx="35" cy="84"/>
            </a:xfrm>
            <a:prstGeom prst="line">
              <a:avLst/>
            </a:prstGeom>
            <a:noFill/>
            <a:ln w="9525">
              <a:solidFill>
                <a:schemeClr val="tx1"/>
              </a:solidFill>
              <a:round/>
              <a:headEnd/>
              <a:tailEnd/>
            </a:ln>
            <a:effectLst/>
          </p:spPr>
          <p:txBody>
            <a:bodyPr wrap="none" anchor="ctr"/>
            <a:lstStyle/>
            <a:p>
              <a:endParaRPr lang="en-US"/>
            </a:p>
          </p:txBody>
        </p:sp>
        <p:sp>
          <p:nvSpPr>
            <p:cNvPr id="33" name="Line 81"/>
            <p:cNvSpPr>
              <a:spLocks noChangeShapeType="1"/>
            </p:cNvSpPr>
            <p:nvPr/>
          </p:nvSpPr>
          <p:spPr bwMode="auto">
            <a:xfrm flipV="1">
              <a:off x="1772" y="2112"/>
              <a:ext cx="25" cy="74"/>
            </a:xfrm>
            <a:prstGeom prst="line">
              <a:avLst/>
            </a:prstGeom>
            <a:noFill/>
            <a:ln w="9525">
              <a:solidFill>
                <a:schemeClr val="tx1"/>
              </a:solidFill>
              <a:round/>
              <a:headEnd/>
              <a:tailEnd/>
            </a:ln>
            <a:effectLst/>
          </p:spPr>
          <p:txBody>
            <a:bodyPr wrap="none" anchor="ctr"/>
            <a:lstStyle/>
            <a:p>
              <a:endParaRPr lang="en-US"/>
            </a:p>
          </p:txBody>
        </p:sp>
        <p:sp>
          <p:nvSpPr>
            <p:cNvPr id="34" name="Line 82"/>
            <p:cNvSpPr>
              <a:spLocks noChangeShapeType="1"/>
            </p:cNvSpPr>
            <p:nvPr/>
          </p:nvSpPr>
          <p:spPr bwMode="auto">
            <a:xfrm>
              <a:off x="1800" y="2112"/>
              <a:ext cx="23" cy="65"/>
            </a:xfrm>
            <a:prstGeom prst="line">
              <a:avLst/>
            </a:prstGeom>
            <a:noFill/>
            <a:ln w="9525">
              <a:solidFill>
                <a:schemeClr val="tx1"/>
              </a:solidFill>
              <a:round/>
              <a:headEnd/>
              <a:tailEnd/>
            </a:ln>
            <a:effectLst/>
          </p:spPr>
          <p:txBody>
            <a:bodyPr wrap="none" anchor="ctr"/>
            <a:lstStyle/>
            <a:p>
              <a:endParaRPr lang="en-US"/>
            </a:p>
          </p:txBody>
        </p:sp>
        <p:sp>
          <p:nvSpPr>
            <p:cNvPr id="35" name="Line 83"/>
            <p:cNvSpPr>
              <a:spLocks noChangeShapeType="1"/>
            </p:cNvSpPr>
            <p:nvPr/>
          </p:nvSpPr>
          <p:spPr bwMode="auto">
            <a:xfrm>
              <a:off x="1779" y="2036"/>
              <a:ext cx="44" cy="0"/>
            </a:xfrm>
            <a:prstGeom prst="line">
              <a:avLst/>
            </a:prstGeom>
            <a:noFill/>
            <a:ln w="9525">
              <a:solidFill>
                <a:schemeClr val="tx1"/>
              </a:solidFill>
              <a:round/>
              <a:headEnd/>
              <a:tailEnd/>
            </a:ln>
            <a:effectLst/>
          </p:spPr>
          <p:txBody>
            <a:bodyPr wrap="none" anchor="ctr"/>
            <a:lstStyle/>
            <a:p>
              <a:endParaRPr lang="en-US"/>
            </a:p>
          </p:txBody>
        </p:sp>
        <p:sp>
          <p:nvSpPr>
            <p:cNvPr id="36" name="Line 84"/>
            <p:cNvSpPr>
              <a:spLocks noChangeShapeType="1"/>
            </p:cNvSpPr>
            <p:nvPr/>
          </p:nvSpPr>
          <p:spPr bwMode="auto">
            <a:xfrm>
              <a:off x="1778" y="1953"/>
              <a:ext cx="45" cy="0"/>
            </a:xfrm>
            <a:prstGeom prst="line">
              <a:avLst/>
            </a:prstGeom>
            <a:noFill/>
            <a:ln w="9525">
              <a:solidFill>
                <a:schemeClr val="tx1"/>
              </a:solidFill>
              <a:round/>
              <a:headEnd/>
              <a:tailEnd/>
            </a:ln>
            <a:effectLst/>
          </p:spPr>
          <p:txBody>
            <a:bodyPr wrap="none" anchor="ctr"/>
            <a:lstStyle/>
            <a:p>
              <a:endParaRPr lang="en-US"/>
            </a:p>
          </p:txBody>
        </p:sp>
        <p:sp>
          <p:nvSpPr>
            <p:cNvPr id="37" name="Line 85"/>
            <p:cNvSpPr>
              <a:spLocks noChangeShapeType="1"/>
            </p:cNvSpPr>
            <p:nvPr/>
          </p:nvSpPr>
          <p:spPr bwMode="auto">
            <a:xfrm>
              <a:off x="1776" y="1869"/>
              <a:ext cx="47" cy="0"/>
            </a:xfrm>
            <a:prstGeom prst="line">
              <a:avLst/>
            </a:prstGeom>
            <a:noFill/>
            <a:ln w="9525">
              <a:solidFill>
                <a:schemeClr val="tx1"/>
              </a:solidFill>
              <a:round/>
              <a:headEnd/>
              <a:tailEnd/>
            </a:ln>
            <a:effectLst/>
          </p:spPr>
          <p:txBody>
            <a:bodyPr wrap="none" anchor="ctr"/>
            <a:lstStyle/>
            <a:p>
              <a:endParaRPr lang="en-US"/>
            </a:p>
          </p:txBody>
        </p:sp>
        <p:sp>
          <p:nvSpPr>
            <p:cNvPr id="38" name="Line 86"/>
            <p:cNvSpPr>
              <a:spLocks noChangeShapeType="1"/>
            </p:cNvSpPr>
            <p:nvPr/>
          </p:nvSpPr>
          <p:spPr bwMode="auto">
            <a:xfrm>
              <a:off x="1778" y="1680"/>
              <a:ext cx="46" cy="0"/>
            </a:xfrm>
            <a:prstGeom prst="line">
              <a:avLst/>
            </a:prstGeom>
            <a:noFill/>
            <a:ln w="9525">
              <a:solidFill>
                <a:schemeClr val="tx1"/>
              </a:solidFill>
              <a:round/>
              <a:headEnd/>
              <a:tailEnd/>
            </a:ln>
            <a:effectLst/>
          </p:spPr>
          <p:txBody>
            <a:bodyPr wrap="none" anchor="ctr"/>
            <a:lstStyle/>
            <a:p>
              <a:endParaRPr lang="en-US"/>
            </a:p>
          </p:txBody>
        </p:sp>
        <p:sp>
          <p:nvSpPr>
            <p:cNvPr id="39" name="Line 87"/>
            <p:cNvSpPr>
              <a:spLocks noChangeShapeType="1"/>
            </p:cNvSpPr>
            <p:nvPr/>
          </p:nvSpPr>
          <p:spPr bwMode="auto">
            <a:xfrm>
              <a:off x="1776" y="1584"/>
              <a:ext cx="47" cy="95"/>
            </a:xfrm>
            <a:prstGeom prst="line">
              <a:avLst/>
            </a:prstGeom>
            <a:noFill/>
            <a:ln w="9525">
              <a:solidFill>
                <a:schemeClr val="tx1"/>
              </a:solidFill>
              <a:round/>
              <a:headEnd/>
              <a:tailEnd/>
            </a:ln>
            <a:effectLst/>
          </p:spPr>
          <p:txBody>
            <a:bodyPr wrap="none" anchor="ctr"/>
            <a:lstStyle/>
            <a:p>
              <a:endParaRPr lang="en-US"/>
            </a:p>
          </p:txBody>
        </p:sp>
        <p:sp>
          <p:nvSpPr>
            <p:cNvPr id="40" name="Line 88"/>
            <p:cNvSpPr>
              <a:spLocks noChangeShapeType="1"/>
            </p:cNvSpPr>
            <p:nvPr/>
          </p:nvSpPr>
          <p:spPr bwMode="auto">
            <a:xfrm flipH="1">
              <a:off x="1776" y="1584"/>
              <a:ext cx="45" cy="96"/>
            </a:xfrm>
            <a:prstGeom prst="line">
              <a:avLst/>
            </a:prstGeom>
            <a:noFill/>
            <a:ln w="9525">
              <a:solidFill>
                <a:schemeClr val="tx1"/>
              </a:solidFill>
              <a:round/>
              <a:headEnd/>
              <a:tailEnd/>
            </a:ln>
            <a:effectLst/>
          </p:spPr>
          <p:txBody>
            <a:bodyPr wrap="none" anchor="ctr"/>
            <a:lstStyle/>
            <a:p>
              <a:endParaRPr lang="en-US"/>
            </a:p>
          </p:txBody>
        </p:sp>
        <p:sp>
          <p:nvSpPr>
            <p:cNvPr id="41" name="Line 89"/>
            <p:cNvSpPr>
              <a:spLocks noChangeShapeType="1"/>
            </p:cNvSpPr>
            <p:nvPr/>
          </p:nvSpPr>
          <p:spPr bwMode="auto">
            <a:xfrm>
              <a:off x="1778" y="1679"/>
              <a:ext cx="45" cy="99"/>
            </a:xfrm>
            <a:prstGeom prst="line">
              <a:avLst/>
            </a:prstGeom>
            <a:noFill/>
            <a:ln w="9525">
              <a:solidFill>
                <a:schemeClr val="tx1"/>
              </a:solidFill>
              <a:round/>
              <a:headEnd/>
              <a:tailEnd/>
            </a:ln>
            <a:effectLst/>
          </p:spPr>
          <p:txBody>
            <a:bodyPr wrap="none" anchor="ctr"/>
            <a:lstStyle/>
            <a:p>
              <a:endParaRPr lang="en-US"/>
            </a:p>
          </p:txBody>
        </p:sp>
        <p:sp>
          <p:nvSpPr>
            <p:cNvPr id="42" name="Line 90"/>
            <p:cNvSpPr>
              <a:spLocks noChangeShapeType="1"/>
            </p:cNvSpPr>
            <p:nvPr/>
          </p:nvSpPr>
          <p:spPr bwMode="auto">
            <a:xfrm flipH="1">
              <a:off x="1776" y="1680"/>
              <a:ext cx="48" cy="95"/>
            </a:xfrm>
            <a:prstGeom prst="line">
              <a:avLst/>
            </a:prstGeom>
            <a:noFill/>
            <a:ln w="9525">
              <a:solidFill>
                <a:schemeClr val="tx1"/>
              </a:solidFill>
              <a:round/>
              <a:headEnd/>
              <a:tailEnd/>
            </a:ln>
            <a:effectLst/>
          </p:spPr>
          <p:txBody>
            <a:bodyPr wrap="none" anchor="ctr"/>
            <a:lstStyle/>
            <a:p>
              <a:endParaRPr lang="en-US"/>
            </a:p>
          </p:txBody>
        </p:sp>
        <p:sp>
          <p:nvSpPr>
            <p:cNvPr id="43" name="Line 91"/>
            <p:cNvSpPr>
              <a:spLocks noChangeShapeType="1"/>
            </p:cNvSpPr>
            <p:nvPr/>
          </p:nvSpPr>
          <p:spPr bwMode="auto">
            <a:xfrm>
              <a:off x="1778" y="1776"/>
              <a:ext cx="46" cy="93"/>
            </a:xfrm>
            <a:prstGeom prst="line">
              <a:avLst/>
            </a:prstGeom>
            <a:noFill/>
            <a:ln w="9525">
              <a:solidFill>
                <a:schemeClr val="tx1"/>
              </a:solidFill>
              <a:round/>
              <a:headEnd/>
              <a:tailEnd/>
            </a:ln>
            <a:effectLst/>
          </p:spPr>
          <p:txBody>
            <a:bodyPr wrap="none" anchor="ctr"/>
            <a:lstStyle/>
            <a:p>
              <a:endParaRPr lang="en-US"/>
            </a:p>
          </p:txBody>
        </p:sp>
        <p:sp>
          <p:nvSpPr>
            <p:cNvPr id="44" name="Line 92"/>
            <p:cNvSpPr>
              <a:spLocks noChangeShapeType="1"/>
            </p:cNvSpPr>
            <p:nvPr/>
          </p:nvSpPr>
          <p:spPr bwMode="auto">
            <a:xfrm flipH="1">
              <a:off x="1776" y="1776"/>
              <a:ext cx="48" cy="93"/>
            </a:xfrm>
            <a:prstGeom prst="line">
              <a:avLst/>
            </a:prstGeom>
            <a:noFill/>
            <a:ln w="9525">
              <a:solidFill>
                <a:schemeClr val="tx1"/>
              </a:solidFill>
              <a:round/>
              <a:headEnd/>
              <a:tailEnd/>
            </a:ln>
            <a:effectLst/>
          </p:spPr>
          <p:txBody>
            <a:bodyPr wrap="none" anchor="ctr"/>
            <a:lstStyle/>
            <a:p>
              <a:endParaRPr lang="en-US"/>
            </a:p>
          </p:txBody>
        </p:sp>
        <p:sp>
          <p:nvSpPr>
            <p:cNvPr id="45" name="Line 93"/>
            <p:cNvSpPr>
              <a:spLocks noChangeShapeType="1"/>
            </p:cNvSpPr>
            <p:nvPr/>
          </p:nvSpPr>
          <p:spPr bwMode="auto">
            <a:xfrm>
              <a:off x="1776" y="1872"/>
              <a:ext cx="47" cy="81"/>
            </a:xfrm>
            <a:prstGeom prst="line">
              <a:avLst/>
            </a:prstGeom>
            <a:noFill/>
            <a:ln w="9525">
              <a:solidFill>
                <a:schemeClr val="tx1"/>
              </a:solidFill>
              <a:round/>
              <a:headEnd/>
              <a:tailEnd/>
            </a:ln>
            <a:effectLst/>
          </p:spPr>
          <p:txBody>
            <a:bodyPr wrap="none" anchor="ctr"/>
            <a:lstStyle/>
            <a:p>
              <a:endParaRPr lang="en-US"/>
            </a:p>
          </p:txBody>
        </p:sp>
        <p:sp>
          <p:nvSpPr>
            <p:cNvPr id="46" name="Line 94"/>
            <p:cNvSpPr>
              <a:spLocks noChangeShapeType="1"/>
            </p:cNvSpPr>
            <p:nvPr/>
          </p:nvSpPr>
          <p:spPr bwMode="auto">
            <a:xfrm flipH="1">
              <a:off x="1776" y="1869"/>
              <a:ext cx="47" cy="84"/>
            </a:xfrm>
            <a:prstGeom prst="line">
              <a:avLst/>
            </a:prstGeom>
            <a:noFill/>
            <a:ln w="9525">
              <a:solidFill>
                <a:schemeClr val="tx1"/>
              </a:solidFill>
              <a:round/>
              <a:headEnd/>
              <a:tailEnd/>
            </a:ln>
            <a:effectLst/>
          </p:spPr>
          <p:txBody>
            <a:bodyPr wrap="none" anchor="ctr"/>
            <a:lstStyle/>
            <a:p>
              <a:endParaRPr lang="en-US"/>
            </a:p>
          </p:txBody>
        </p:sp>
        <p:sp>
          <p:nvSpPr>
            <p:cNvPr id="47" name="Line 95"/>
            <p:cNvSpPr>
              <a:spLocks noChangeShapeType="1"/>
            </p:cNvSpPr>
            <p:nvPr/>
          </p:nvSpPr>
          <p:spPr bwMode="auto">
            <a:xfrm>
              <a:off x="1775" y="1952"/>
              <a:ext cx="49" cy="84"/>
            </a:xfrm>
            <a:prstGeom prst="line">
              <a:avLst/>
            </a:prstGeom>
            <a:noFill/>
            <a:ln w="9525">
              <a:solidFill>
                <a:schemeClr val="tx1"/>
              </a:solidFill>
              <a:round/>
              <a:headEnd/>
              <a:tailEnd/>
            </a:ln>
            <a:effectLst/>
          </p:spPr>
          <p:txBody>
            <a:bodyPr wrap="none" anchor="ctr"/>
            <a:lstStyle/>
            <a:p>
              <a:endParaRPr lang="en-US"/>
            </a:p>
          </p:txBody>
        </p:sp>
        <p:sp>
          <p:nvSpPr>
            <p:cNvPr id="48" name="Line 96"/>
            <p:cNvSpPr>
              <a:spLocks noChangeShapeType="1"/>
            </p:cNvSpPr>
            <p:nvPr/>
          </p:nvSpPr>
          <p:spPr bwMode="auto">
            <a:xfrm flipH="1">
              <a:off x="1778" y="1953"/>
              <a:ext cx="46" cy="83"/>
            </a:xfrm>
            <a:prstGeom prst="line">
              <a:avLst/>
            </a:prstGeom>
            <a:noFill/>
            <a:ln w="9525">
              <a:solidFill>
                <a:schemeClr val="tx1"/>
              </a:solidFill>
              <a:round/>
              <a:headEnd/>
              <a:tailEnd/>
            </a:ln>
            <a:effectLst/>
          </p:spPr>
          <p:txBody>
            <a:bodyPr wrap="none" anchor="ctr"/>
            <a:lstStyle/>
            <a:p>
              <a:endParaRPr lang="en-US"/>
            </a:p>
          </p:txBody>
        </p:sp>
        <p:sp>
          <p:nvSpPr>
            <p:cNvPr id="49" name="Line 97"/>
            <p:cNvSpPr>
              <a:spLocks noChangeShapeType="1"/>
            </p:cNvSpPr>
            <p:nvPr/>
          </p:nvSpPr>
          <p:spPr bwMode="auto">
            <a:xfrm>
              <a:off x="1778" y="2037"/>
              <a:ext cx="45" cy="75"/>
            </a:xfrm>
            <a:prstGeom prst="line">
              <a:avLst/>
            </a:prstGeom>
            <a:noFill/>
            <a:ln w="9525">
              <a:solidFill>
                <a:schemeClr val="tx1"/>
              </a:solidFill>
              <a:round/>
              <a:headEnd/>
              <a:tailEnd/>
            </a:ln>
            <a:effectLst/>
          </p:spPr>
          <p:txBody>
            <a:bodyPr wrap="none" anchor="ctr"/>
            <a:lstStyle/>
            <a:p>
              <a:endParaRPr lang="en-US"/>
            </a:p>
          </p:txBody>
        </p:sp>
        <p:sp>
          <p:nvSpPr>
            <p:cNvPr id="50" name="Line 98"/>
            <p:cNvSpPr>
              <a:spLocks noChangeShapeType="1"/>
            </p:cNvSpPr>
            <p:nvPr/>
          </p:nvSpPr>
          <p:spPr bwMode="auto">
            <a:xfrm flipH="1">
              <a:off x="1776" y="2036"/>
              <a:ext cx="44" cy="76"/>
            </a:xfrm>
            <a:prstGeom prst="line">
              <a:avLst/>
            </a:prstGeom>
            <a:noFill/>
            <a:ln w="9525">
              <a:solidFill>
                <a:schemeClr val="tx1"/>
              </a:solidFill>
              <a:round/>
              <a:headEnd/>
              <a:tailEnd/>
            </a:ln>
            <a:effectLst/>
          </p:spPr>
          <p:txBody>
            <a:bodyPr wrap="none" anchor="ctr"/>
            <a:lstStyle/>
            <a:p>
              <a:endParaRPr lang="en-US"/>
            </a:p>
          </p:txBody>
        </p:sp>
      </p:grpSp>
      <p:grpSp>
        <p:nvGrpSpPr>
          <p:cNvPr id="51" name="Group 105"/>
          <p:cNvGrpSpPr>
            <a:grpSpLocks/>
          </p:cNvGrpSpPr>
          <p:nvPr/>
        </p:nvGrpSpPr>
        <p:grpSpPr bwMode="auto">
          <a:xfrm>
            <a:off x="1091184" y="3943350"/>
            <a:ext cx="749695" cy="1177644"/>
            <a:chOff x="1618" y="2258"/>
            <a:chExt cx="226" cy="226"/>
          </a:xfrm>
        </p:grpSpPr>
        <p:sp>
          <p:nvSpPr>
            <p:cNvPr id="52" name="AutoShape 106"/>
            <p:cNvSpPr>
              <a:spLocks noChangeArrowheads="1"/>
            </p:cNvSpPr>
            <p:nvPr/>
          </p:nvSpPr>
          <p:spPr bwMode="auto">
            <a:xfrm>
              <a:off x="1618" y="2349"/>
              <a:ext cx="84" cy="51"/>
            </a:xfrm>
            <a:prstGeom prst="cube">
              <a:avLst>
                <a:gd name="adj" fmla="val 25000"/>
              </a:avLst>
            </a:prstGeom>
            <a:solidFill>
              <a:srgbClr val="8080AA"/>
            </a:solidFill>
            <a:ln w="9525">
              <a:solidFill>
                <a:schemeClr val="tx1"/>
              </a:solidFill>
              <a:miter lim="800000"/>
              <a:headEnd/>
              <a:tailEnd/>
            </a:ln>
            <a:effectLst/>
          </p:spPr>
          <p:txBody>
            <a:bodyPr wrap="none" anchor="ctr"/>
            <a:lstStyle/>
            <a:p>
              <a:endParaRPr lang="en-US"/>
            </a:p>
          </p:txBody>
        </p:sp>
        <p:grpSp>
          <p:nvGrpSpPr>
            <p:cNvPr id="53" name="Group 107"/>
            <p:cNvGrpSpPr>
              <a:grpSpLocks/>
            </p:cNvGrpSpPr>
            <p:nvPr/>
          </p:nvGrpSpPr>
          <p:grpSpPr bwMode="auto">
            <a:xfrm>
              <a:off x="1698" y="2258"/>
              <a:ext cx="146" cy="226"/>
              <a:chOff x="1698" y="2258"/>
              <a:chExt cx="146" cy="226"/>
            </a:xfrm>
          </p:grpSpPr>
          <p:grpSp>
            <p:nvGrpSpPr>
              <p:cNvPr id="54" name="Group 108"/>
              <p:cNvGrpSpPr>
                <a:grpSpLocks/>
              </p:cNvGrpSpPr>
              <p:nvPr/>
            </p:nvGrpSpPr>
            <p:grpSpPr bwMode="auto">
              <a:xfrm>
                <a:off x="1698" y="2258"/>
                <a:ext cx="69" cy="226"/>
                <a:chOff x="1674" y="2258"/>
                <a:chExt cx="93" cy="226"/>
              </a:xfrm>
            </p:grpSpPr>
            <p:sp>
              <p:nvSpPr>
                <p:cNvPr id="57" name="AutoShape 109"/>
                <p:cNvSpPr>
                  <a:spLocks noChangeArrowheads="1"/>
                </p:cNvSpPr>
                <p:nvPr/>
              </p:nvSpPr>
              <p:spPr bwMode="auto">
                <a:xfrm>
                  <a:off x="1674" y="2259"/>
                  <a:ext cx="63" cy="223"/>
                </a:xfrm>
                <a:prstGeom prst="moon">
                  <a:avLst>
                    <a:gd name="adj" fmla="val 50000"/>
                  </a:avLst>
                </a:prstGeom>
                <a:solidFill>
                  <a:srgbClr val="666699"/>
                </a:solidFill>
                <a:ln w="9525">
                  <a:solidFill>
                    <a:schemeClr val="tx1"/>
                  </a:solidFill>
                  <a:miter lim="800000"/>
                  <a:headEnd/>
                  <a:tailEnd/>
                </a:ln>
                <a:effectLst/>
              </p:spPr>
              <p:txBody>
                <a:bodyPr wrap="none" anchor="ctr"/>
                <a:lstStyle/>
                <a:p>
                  <a:endParaRPr lang="en-US"/>
                </a:p>
              </p:txBody>
            </p:sp>
            <p:sp>
              <p:nvSpPr>
                <p:cNvPr id="58" name="Oval 110"/>
                <p:cNvSpPr>
                  <a:spLocks noChangeArrowheads="1"/>
                </p:cNvSpPr>
                <p:nvPr/>
              </p:nvSpPr>
              <p:spPr bwMode="auto">
                <a:xfrm>
                  <a:off x="1704" y="2258"/>
                  <a:ext cx="63" cy="22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55" name="Line 111"/>
              <p:cNvSpPr>
                <a:spLocks noChangeShapeType="1"/>
              </p:cNvSpPr>
              <p:nvPr/>
            </p:nvSpPr>
            <p:spPr bwMode="auto">
              <a:xfrm>
                <a:off x="1731" y="2374"/>
                <a:ext cx="112" cy="0"/>
              </a:xfrm>
              <a:prstGeom prst="line">
                <a:avLst/>
              </a:prstGeom>
              <a:noFill/>
              <a:ln w="19050">
                <a:solidFill>
                  <a:srgbClr val="666699"/>
                </a:solidFill>
                <a:round/>
                <a:headEnd/>
                <a:tailEnd/>
              </a:ln>
              <a:effectLst/>
            </p:spPr>
            <p:txBody>
              <a:bodyPr wrap="none" anchor="ctr"/>
              <a:lstStyle/>
              <a:p>
                <a:endParaRPr lang="en-US"/>
              </a:p>
            </p:txBody>
          </p:sp>
          <p:sp>
            <p:nvSpPr>
              <p:cNvPr id="56" name="AutoShape 112"/>
              <p:cNvSpPr>
                <a:spLocks noChangeArrowheads="1"/>
              </p:cNvSpPr>
              <p:nvPr/>
            </p:nvSpPr>
            <p:spPr bwMode="auto">
              <a:xfrm rot="5400000">
                <a:off x="1821" y="2363"/>
                <a:ext cx="23" cy="23"/>
              </a:xfrm>
              <a:prstGeom prst="can">
                <a:avLst>
                  <a:gd name="adj" fmla="val 25000"/>
                </a:avLst>
              </a:prstGeom>
              <a:solidFill>
                <a:srgbClr val="8080AA"/>
              </a:solidFill>
              <a:ln w="9525">
                <a:solidFill>
                  <a:schemeClr val="tx1"/>
                </a:solidFill>
                <a:round/>
                <a:headEnd/>
                <a:tailEnd/>
              </a:ln>
              <a:effectLst/>
            </p:spPr>
            <p:txBody>
              <a:bodyPr wrap="none" anchor="ctr"/>
              <a:lstStyle/>
              <a:p>
                <a:endParaRPr lang="en-US"/>
              </a:p>
            </p:txBody>
          </p:sp>
        </p:grpSp>
      </p:grpSp>
      <p:cxnSp>
        <p:nvCxnSpPr>
          <p:cNvPr id="60" name="Straight Arrow Connector 59"/>
          <p:cNvCxnSpPr/>
          <p:nvPr/>
        </p:nvCxnSpPr>
        <p:spPr>
          <a:xfrm>
            <a:off x="1993279" y="4572000"/>
            <a:ext cx="4648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2" name="Freeform 61"/>
          <p:cNvSpPr/>
          <p:nvPr/>
        </p:nvSpPr>
        <p:spPr>
          <a:xfrm>
            <a:off x="1993279" y="4243589"/>
            <a:ext cx="5241701" cy="328411"/>
          </a:xfrm>
          <a:custGeom>
            <a:avLst/>
            <a:gdLst>
              <a:gd name="connsiteX0" fmla="*/ 0 w 5241701"/>
              <a:gd name="connsiteY0" fmla="*/ 289775 h 328411"/>
              <a:gd name="connsiteX1" fmla="*/ 1790163 w 5241701"/>
              <a:gd name="connsiteY1" fmla="*/ 57955 h 328411"/>
              <a:gd name="connsiteX2" fmla="*/ 4018208 w 5241701"/>
              <a:gd name="connsiteY2" fmla="*/ 45076 h 328411"/>
              <a:gd name="connsiteX3" fmla="*/ 5241701 w 5241701"/>
              <a:gd name="connsiteY3" fmla="*/ 328411 h 328411"/>
            </a:gdLst>
            <a:ahLst/>
            <a:cxnLst>
              <a:cxn ang="0">
                <a:pos x="connsiteX0" y="connsiteY0"/>
              </a:cxn>
              <a:cxn ang="0">
                <a:pos x="connsiteX1" y="connsiteY1"/>
              </a:cxn>
              <a:cxn ang="0">
                <a:pos x="connsiteX2" y="connsiteY2"/>
              </a:cxn>
              <a:cxn ang="0">
                <a:pos x="connsiteX3" y="connsiteY3"/>
              </a:cxn>
            </a:cxnLst>
            <a:rect l="l" t="t" r="r" b="b"/>
            <a:pathLst>
              <a:path w="5241701" h="328411">
                <a:moveTo>
                  <a:pt x="0" y="289775"/>
                </a:moveTo>
                <a:cubicBezTo>
                  <a:pt x="560231" y="194256"/>
                  <a:pt x="1120462" y="98738"/>
                  <a:pt x="1790163" y="57955"/>
                </a:cubicBezTo>
                <a:cubicBezTo>
                  <a:pt x="2459864" y="17172"/>
                  <a:pt x="3442952" y="0"/>
                  <a:pt x="4018208" y="45076"/>
                </a:cubicBezTo>
                <a:cubicBezTo>
                  <a:pt x="4593464" y="90152"/>
                  <a:pt x="4917582" y="209281"/>
                  <a:pt x="5241701" y="328411"/>
                </a:cubicBezTo>
              </a:path>
            </a:pathLst>
          </a:custGeom>
          <a:ln>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Freeform 66"/>
          <p:cNvSpPr/>
          <p:nvPr/>
        </p:nvSpPr>
        <p:spPr>
          <a:xfrm>
            <a:off x="2050161" y="4339108"/>
            <a:ext cx="5009881" cy="817807"/>
          </a:xfrm>
          <a:custGeom>
            <a:avLst/>
            <a:gdLst>
              <a:gd name="connsiteX0" fmla="*/ 0 w 5009881"/>
              <a:gd name="connsiteY0" fmla="*/ 238258 h 817807"/>
              <a:gd name="connsiteX1" fmla="*/ 2047741 w 5009881"/>
              <a:gd name="connsiteY1" fmla="*/ 96591 h 817807"/>
              <a:gd name="connsiteX2" fmla="*/ 5009881 w 5009881"/>
              <a:gd name="connsiteY2" fmla="*/ 817807 h 817807"/>
            </a:gdLst>
            <a:ahLst/>
            <a:cxnLst>
              <a:cxn ang="0">
                <a:pos x="connsiteX0" y="connsiteY0"/>
              </a:cxn>
              <a:cxn ang="0">
                <a:pos x="connsiteX1" y="connsiteY1"/>
              </a:cxn>
              <a:cxn ang="0">
                <a:pos x="connsiteX2" y="connsiteY2"/>
              </a:cxn>
            </a:cxnLst>
            <a:rect l="l" t="t" r="r" b="b"/>
            <a:pathLst>
              <a:path w="5009881" h="817807">
                <a:moveTo>
                  <a:pt x="0" y="238258"/>
                </a:moveTo>
                <a:cubicBezTo>
                  <a:pt x="606380" y="119129"/>
                  <a:pt x="1212761" y="0"/>
                  <a:pt x="2047741" y="96591"/>
                </a:cubicBezTo>
                <a:cubicBezTo>
                  <a:pt x="2882721" y="193182"/>
                  <a:pt x="3946301" y="505494"/>
                  <a:pt x="5009881" y="817807"/>
                </a:cubicBezTo>
              </a:path>
            </a:pathLst>
          </a:custGeom>
          <a:ln>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8" name="Freeform 67"/>
          <p:cNvSpPr/>
          <p:nvPr/>
        </p:nvSpPr>
        <p:spPr>
          <a:xfrm>
            <a:off x="2050161" y="3817513"/>
            <a:ext cx="5061397" cy="834980"/>
          </a:xfrm>
          <a:custGeom>
            <a:avLst/>
            <a:gdLst>
              <a:gd name="connsiteX0" fmla="*/ 0 w 5061397"/>
              <a:gd name="connsiteY0" fmla="*/ 759853 h 834980"/>
              <a:gd name="connsiteX1" fmla="*/ 2150772 w 5061397"/>
              <a:gd name="connsiteY1" fmla="*/ 708338 h 834980"/>
              <a:gd name="connsiteX2" fmla="*/ 5061397 w 5061397"/>
              <a:gd name="connsiteY2" fmla="*/ 0 h 834980"/>
            </a:gdLst>
            <a:ahLst/>
            <a:cxnLst>
              <a:cxn ang="0">
                <a:pos x="connsiteX0" y="connsiteY0"/>
              </a:cxn>
              <a:cxn ang="0">
                <a:pos x="connsiteX1" y="connsiteY1"/>
              </a:cxn>
              <a:cxn ang="0">
                <a:pos x="connsiteX2" y="connsiteY2"/>
              </a:cxn>
            </a:cxnLst>
            <a:rect l="l" t="t" r="r" b="b"/>
            <a:pathLst>
              <a:path w="5061397" h="834980">
                <a:moveTo>
                  <a:pt x="0" y="759853"/>
                </a:moveTo>
                <a:cubicBezTo>
                  <a:pt x="653603" y="797416"/>
                  <a:pt x="1307206" y="834980"/>
                  <a:pt x="2150772" y="708338"/>
                </a:cubicBezTo>
                <a:cubicBezTo>
                  <a:pt x="2994338" y="581696"/>
                  <a:pt x="4027867" y="290848"/>
                  <a:pt x="5061397" y="0"/>
                </a:cubicBezTo>
              </a:path>
            </a:pathLst>
          </a:custGeom>
          <a:ln>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0" name="Rounded Rectangle 69"/>
          <p:cNvSpPr/>
          <p:nvPr/>
        </p:nvSpPr>
        <p:spPr>
          <a:xfrm>
            <a:off x="5803279" y="4419600"/>
            <a:ext cx="533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04" name="Object 4"/>
          <p:cNvGraphicFramePr>
            <a:graphicFrameLocks noChangeAspect="1"/>
          </p:cNvGraphicFramePr>
          <p:nvPr>
            <p:extLst>
              <p:ext uri="{D42A27DB-BD31-4B8C-83A1-F6EECF244321}">
                <p14:modId xmlns:p14="http://schemas.microsoft.com/office/powerpoint/2010/main" xmlns="" val="2155273091"/>
              </p:ext>
            </p:extLst>
          </p:nvPr>
        </p:nvGraphicFramePr>
        <p:xfrm>
          <a:off x="5803279" y="4437927"/>
          <a:ext cx="533400" cy="286473"/>
        </p:xfrm>
        <a:graphic>
          <a:graphicData uri="http://schemas.openxmlformats.org/presentationml/2006/ole">
            <p:oleObj spid="_x0000_s6172" name="Equation" r:id="rId4" imgW="329914" imgH="177646" progId="Equation.3">
              <p:embed/>
            </p:oleObj>
          </a:graphicData>
        </a:graphic>
      </p:graphicFrame>
      <p:grpSp>
        <p:nvGrpSpPr>
          <p:cNvPr id="75" name="Group 74"/>
          <p:cNvGrpSpPr/>
          <p:nvPr/>
        </p:nvGrpSpPr>
        <p:grpSpPr>
          <a:xfrm>
            <a:off x="6556032" y="5257800"/>
            <a:ext cx="923647" cy="381007"/>
            <a:chOff x="3581400" y="5548310"/>
            <a:chExt cx="1143000" cy="471490"/>
          </a:xfrm>
        </p:grpSpPr>
        <p:sp>
          <p:nvSpPr>
            <p:cNvPr id="73" name="Rounded Rectangle 72"/>
            <p:cNvSpPr/>
            <p:nvPr/>
          </p:nvSpPr>
          <p:spPr>
            <a:xfrm>
              <a:off x="3581400" y="5562600"/>
              <a:ext cx="1143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4" name="Object 73"/>
            <p:cNvGraphicFramePr>
              <a:graphicFrameLocks noChangeAspect="1"/>
            </p:cNvGraphicFramePr>
            <p:nvPr/>
          </p:nvGraphicFramePr>
          <p:xfrm>
            <a:off x="3649663" y="5548310"/>
            <a:ext cx="1046162" cy="471488"/>
          </p:xfrm>
          <a:graphic>
            <a:graphicData uri="http://schemas.openxmlformats.org/presentationml/2006/ole">
              <p:oleObj spid="_x0000_s6173" name="Equation" r:id="rId5" imgW="393359" imgH="177646" progId="Equation.3">
                <p:embed/>
              </p:oleObj>
            </a:graphicData>
          </a:graphic>
        </p:graphicFrame>
      </p:grpSp>
      <p:grpSp>
        <p:nvGrpSpPr>
          <p:cNvPr id="78" name="Group 77"/>
          <p:cNvGrpSpPr/>
          <p:nvPr/>
        </p:nvGrpSpPr>
        <p:grpSpPr>
          <a:xfrm>
            <a:off x="7327279" y="4419600"/>
            <a:ext cx="762000" cy="473651"/>
            <a:chOff x="3048000" y="5867400"/>
            <a:chExt cx="1066800" cy="778451"/>
          </a:xfrm>
        </p:grpSpPr>
        <p:sp>
          <p:nvSpPr>
            <p:cNvPr id="76" name="Rounded Rectangle 75"/>
            <p:cNvSpPr/>
            <p:nvPr/>
          </p:nvSpPr>
          <p:spPr>
            <a:xfrm>
              <a:off x="3048000" y="5867400"/>
              <a:ext cx="106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7" name="Object 76"/>
            <p:cNvGraphicFramePr>
              <a:graphicFrameLocks noChangeAspect="1"/>
            </p:cNvGraphicFramePr>
            <p:nvPr/>
          </p:nvGraphicFramePr>
          <p:xfrm>
            <a:off x="3200400" y="5869788"/>
            <a:ext cx="752475" cy="776063"/>
          </p:xfrm>
          <a:graphic>
            <a:graphicData uri="http://schemas.openxmlformats.org/presentationml/2006/ole">
              <p:oleObj spid="_x0000_s6174" name="Equation" r:id="rId6" imgW="380835" imgH="393529" progId="Equation.3">
                <p:embed/>
              </p:oleObj>
            </a:graphicData>
          </a:graphic>
        </p:graphicFrame>
      </p:grpSp>
      <p:grpSp>
        <p:nvGrpSpPr>
          <p:cNvPr id="81" name="Group 80"/>
          <p:cNvGrpSpPr/>
          <p:nvPr/>
        </p:nvGrpSpPr>
        <p:grpSpPr>
          <a:xfrm>
            <a:off x="7174879" y="3581400"/>
            <a:ext cx="685800" cy="304801"/>
            <a:chOff x="7086600" y="2728626"/>
            <a:chExt cx="990600" cy="471774"/>
          </a:xfrm>
        </p:grpSpPr>
        <p:sp>
          <p:nvSpPr>
            <p:cNvPr id="79" name="Rounded Rectangle 78"/>
            <p:cNvSpPr/>
            <p:nvPr/>
          </p:nvSpPr>
          <p:spPr>
            <a:xfrm>
              <a:off x="7086600" y="2743200"/>
              <a:ext cx="990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Object 79"/>
            <p:cNvGraphicFramePr>
              <a:graphicFrameLocks noChangeAspect="1"/>
            </p:cNvGraphicFramePr>
            <p:nvPr/>
          </p:nvGraphicFramePr>
          <p:xfrm>
            <a:off x="7162800" y="2728626"/>
            <a:ext cx="877887" cy="471773"/>
          </p:xfrm>
          <a:graphic>
            <a:graphicData uri="http://schemas.openxmlformats.org/presentationml/2006/ole">
              <p:oleObj spid="_x0000_s6175" name="Equation" r:id="rId7" imgW="329914" imgH="177646" progId="Equation.3">
                <p:embed/>
              </p:oleObj>
            </a:graphicData>
          </a:graphic>
        </p:graphicFrame>
      </p:grpSp>
      <p:sp>
        <p:nvSpPr>
          <p:cNvPr id="83" name="Chord 82"/>
          <p:cNvSpPr/>
          <p:nvPr/>
        </p:nvSpPr>
        <p:spPr>
          <a:xfrm rot="5400000">
            <a:off x="3796284" y="2857500"/>
            <a:ext cx="1371599" cy="7391400"/>
          </a:xfrm>
          <a:prstGeom prst="chord">
            <a:avLst>
              <a:gd name="adj1" fmla="val 5472890"/>
              <a:gd name="adj2" fmla="val 1612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090355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29114" y="1223215"/>
            <a:ext cx="7698306" cy="529385"/>
          </a:xfrm>
        </p:spPr>
        <p:txBody>
          <a:bodyPr>
            <a:normAutofit fontScale="90000"/>
          </a:bodyPr>
          <a:lstStyle/>
          <a:p>
            <a:r>
              <a:rPr lang="en-US" sz="3400" dirty="0">
                <a:latin typeface="Verdana" pitchFamily="34" charset="0"/>
              </a:rPr>
              <a:t>Improvement Factor of </a:t>
            </a:r>
            <a:r>
              <a:rPr lang="en-US" sz="3400" dirty="0" smtClean="0">
                <a:latin typeface="Verdana" pitchFamily="34" charset="0"/>
              </a:rPr>
              <a:t/>
            </a:r>
            <a:br>
              <a:rPr lang="en-US" sz="3400" dirty="0" smtClean="0">
                <a:latin typeface="Verdana" pitchFamily="34" charset="0"/>
              </a:rPr>
            </a:br>
            <a:r>
              <a:rPr lang="en-US" sz="3400" dirty="0" smtClean="0">
                <a:latin typeface="Verdana" pitchFamily="34" charset="0"/>
              </a:rPr>
              <a:t>Frequency </a:t>
            </a:r>
            <a:r>
              <a:rPr lang="en-US" sz="3400" dirty="0">
                <a:latin typeface="Verdana" pitchFamily="34" charset="0"/>
              </a:rPr>
              <a:t>Diversity</a:t>
            </a:r>
          </a:p>
        </p:txBody>
      </p:sp>
      <p:sp>
        <p:nvSpPr>
          <p:cNvPr id="117763" name="Rectangle 3"/>
          <p:cNvSpPr>
            <a:spLocks noGrp="1" noChangeArrowheads="1"/>
          </p:cNvSpPr>
          <p:nvPr>
            <p:ph idx="1"/>
          </p:nvPr>
        </p:nvSpPr>
        <p:spPr/>
        <p:txBody>
          <a:bodyPr>
            <a:normAutofit/>
          </a:bodyPr>
          <a:lstStyle/>
          <a:p>
            <a:pPr marL="469900" indent="-469900">
              <a:lnSpc>
                <a:spcPct val="90000"/>
              </a:lnSpc>
              <a:buFont typeface="Wingdings" pitchFamily="2" charset="2"/>
              <a:buNone/>
            </a:pPr>
            <a:endParaRPr lang="en-US" sz="2600" dirty="0"/>
          </a:p>
          <a:p>
            <a:pPr marL="469900" indent="-469900">
              <a:lnSpc>
                <a:spcPct val="90000"/>
              </a:lnSpc>
              <a:buFont typeface="Wingdings" pitchFamily="2" charset="2"/>
              <a:buNone/>
            </a:pPr>
            <a:r>
              <a:rPr lang="en-US" sz="2600" dirty="0"/>
              <a:t>             </a:t>
            </a:r>
            <a:r>
              <a:rPr lang="en-US" sz="2200" u="sng" dirty="0" smtClean="0"/>
              <a:t>0.8 </a:t>
            </a:r>
            <a:r>
              <a:rPr lang="en-US" sz="2200" u="sng" dirty="0" err="1"/>
              <a:t>D</a:t>
            </a:r>
            <a:r>
              <a:rPr lang="en-US" sz="2200" baseline="-25000" dirty="0" err="1"/>
              <a:t>f</a:t>
            </a:r>
            <a:r>
              <a:rPr lang="en-US" sz="2200" u="sng" dirty="0" err="1"/>
              <a:t>x</a:t>
            </a:r>
            <a:r>
              <a:rPr lang="en-US" sz="2200" u="sng" dirty="0"/>
              <a:t> 10</a:t>
            </a:r>
            <a:r>
              <a:rPr lang="en-US" sz="2200" u="sng" baseline="30000" dirty="0"/>
              <a:t>(FM/10</a:t>
            </a:r>
            <a:r>
              <a:rPr lang="en-US" sz="2200" u="sng" baseline="30000" dirty="0" smtClean="0"/>
              <a:t>)</a:t>
            </a:r>
            <a:r>
              <a:rPr lang="en-US" sz="2200" baseline="30000" dirty="0" smtClean="0"/>
              <a:t>	</a:t>
            </a:r>
            <a:r>
              <a:rPr lang="en-US" sz="2200" baseline="30000" dirty="0"/>
              <a:t>	</a:t>
            </a:r>
            <a:r>
              <a:rPr lang="en-US" sz="2200" dirty="0"/>
              <a:t>     </a:t>
            </a:r>
            <a:r>
              <a:rPr lang="en-US" sz="2200" dirty="0" err="1"/>
              <a:t>U</a:t>
            </a:r>
            <a:r>
              <a:rPr lang="en-US" sz="2200" baseline="-25000" dirty="0" err="1"/>
              <a:t>ndp</a:t>
            </a:r>
            <a:r>
              <a:rPr lang="en-US" sz="2200" dirty="0"/>
              <a:t> </a:t>
            </a:r>
          </a:p>
          <a:p>
            <a:pPr marL="469900" indent="-469900">
              <a:lnSpc>
                <a:spcPct val="90000"/>
              </a:lnSpc>
              <a:buFont typeface="Wingdings" pitchFamily="2" charset="2"/>
              <a:buNone/>
            </a:pPr>
            <a:r>
              <a:rPr lang="en-US" sz="2600" dirty="0"/>
              <a:t>    </a:t>
            </a:r>
            <a:r>
              <a:rPr lang="en-US" sz="2600" dirty="0" err="1"/>
              <a:t>l</a:t>
            </a:r>
            <a:r>
              <a:rPr lang="en-US" sz="2600" baseline="-25000" dirty="0" err="1"/>
              <a:t>FD</a:t>
            </a:r>
            <a:r>
              <a:rPr lang="en-US" sz="2600" dirty="0"/>
              <a:t> =           </a:t>
            </a:r>
            <a:r>
              <a:rPr lang="en-US" sz="2200" dirty="0"/>
              <a:t>f</a:t>
            </a:r>
            <a:r>
              <a:rPr lang="en-US" sz="2200" baseline="30000" dirty="0"/>
              <a:t>2</a:t>
            </a:r>
            <a:r>
              <a:rPr lang="en-US" sz="2200" dirty="0"/>
              <a:t>D           ;  </a:t>
            </a:r>
            <a:r>
              <a:rPr lang="en-US" sz="2200" dirty="0" smtClean="0"/>
              <a:t>	U</a:t>
            </a:r>
            <a:r>
              <a:rPr lang="en-US" sz="2200" baseline="-25000" dirty="0" smtClean="0"/>
              <a:t>FDP</a:t>
            </a:r>
            <a:r>
              <a:rPr lang="en-US" sz="2200" dirty="0" smtClean="0"/>
              <a:t> </a:t>
            </a:r>
            <a:r>
              <a:rPr lang="en-US" sz="2200" dirty="0"/>
              <a:t>=         </a:t>
            </a:r>
            <a:r>
              <a:rPr lang="en-US" sz="2200" dirty="0" err="1"/>
              <a:t>l</a:t>
            </a:r>
            <a:r>
              <a:rPr lang="en-US" sz="2200" baseline="-25000" dirty="0" err="1"/>
              <a:t>FD</a:t>
            </a:r>
            <a:endParaRPr lang="en-US" sz="2200" baseline="-25000" dirty="0"/>
          </a:p>
          <a:p>
            <a:pPr marL="469900" indent="-469900">
              <a:lnSpc>
                <a:spcPct val="90000"/>
              </a:lnSpc>
              <a:buFont typeface="Wingdings" pitchFamily="2" charset="2"/>
              <a:buNone/>
            </a:pPr>
            <a:r>
              <a:rPr lang="en-US" dirty="0"/>
              <a:t>         </a:t>
            </a:r>
            <a:endParaRPr lang="en-US" sz="2200" dirty="0" smtClean="0"/>
          </a:p>
          <a:p>
            <a:pPr marL="469900" indent="-469900">
              <a:lnSpc>
                <a:spcPct val="90000"/>
              </a:lnSpc>
              <a:buFont typeface="Wingdings" pitchFamily="2" charset="2"/>
              <a:buNone/>
            </a:pPr>
            <a:r>
              <a:rPr lang="en-US" sz="2200" dirty="0" smtClean="0"/>
              <a:t>Where</a:t>
            </a:r>
            <a:r>
              <a:rPr lang="en-US" sz="2200" dirty="0"/>
              <a:t>:</a:t>
            </a:r>
          </a:p>
          <a:p>
            <a:pPr marL="469900" indent="-469900">
              <a:lnSpc>
                <a:spcPct val="90000"/>
              </a:lnSpc>
              <a:buFont typeface="Wingdings" pitchFamily="2" charset="2"/>
              <a:buNone/>
            </a:pPr>
            <a:r>
              <a:rPr lang="en-US" sz="2200" dirty="0"/>
              <a:t>	</a:t>
            </a:r>
            <a:r>
              <a:rPr lang="en-US" sz="2200" dirty="0" smtClean="0"/>
              <a:t>	</a:t>
            </a:r>
            <a:r>
              <a:rPr lang="en-US" sz="2200" dirty="0" err="1" smtClean="0"/>
              <a:t>l</a:t>
            </a:r>
            <a:r>
              <a:rPr lang="en-US" sz="2200" baseline="-25000" dirty="0" err="1" smtClean="0"/>
              <a:t>FD</a:t>
            </a:r>
            <a:r>
              <a:rPr lang="en-US" sz="2200" dirty="0" smtClean="0"/>
              <a:t> </a:t>
            </a:r>
            <a:r>
              <a:rPr lang="en-US" sz="2200" dirty="0"/>
              <a:t>= improvement factor (ratio) </a:t>
            </a:r>
          </a:p>
          <a:p>
            <a:pPr marL="469900" indent="-469900">
              <a:lnSpc>
                <a:spcPct val="90000"/>
              </a:lnSpc>
              <a:buFont typeface="Wingdings" pitchFamily="2" charset="2"/>
              <a:buNone/>
            </a:pPr>
            <a:r>
              <a:rPr lang="en-US" sz="2200" dirty="0"/>
              <a:t>	</a:t>
            </a:r>
            <a:r>
              <a:rPr lang="en-US" sz="2200" dirty="0" smtClean="0"/>
              <a:t>	</a:t>
            </a:r>
            <a:r>
              <a:rPr lang="en-US" sz="2200" dirty="0" err="1" smtClean="0"/>
              <a:t>D</a:t>
            </a:r>
            <a:r>
              <a:rPr lang="en-US" sz="2200" baseline="-25000" dirty="0" err="1" smtClean="0"/>
              <a:t>f</a:t>
            </a:r>
            <a:r>
              <a:rPr lang="en-US" sz="2200" baseline="-25000" dirty="0" smtClean="0"/>
              <a:t> </a:t>
            </a:r>
            <a:r>
              <a:rPr lang="en-US" sz="2200" dirty="0" smtClean="0"/>
              <a:t> </a:t>
            </a:r>
            <a:r>
              <a:rPr lang="en-US" sz="2200" dirty="0"/>
              <a:t>= Frequency Separation (</a:t>
            </a:r>
            <a:r>
              <a:rPr lang="en-US" sz="2200" dirty="0" err="1"/>
              <a:t>Mhz</a:t>
            </a:r>
            <a:r>
              <a:rPr lang="en-US" sz="2200" dirty="0"/>
              <a:t>)</a:t>
            </a:r>
          </a:p>
          <a:p>
            <a:pPr marL="469900" indent="-469900">
              <a:lnSpc>
                <a:spcPct val="90000"/>
              </a:lnSpc>
              <a:buFont typeface="Wingdings" pitchFamily="2" charset="2"/>
              <a:buNone/>
            </a:pPr>
            <a:r>
              <a:rPr lang="en-US" sz="2200" dirty="0"/>
              <a:t>	</a:t>
            </a:r>
            <a:r>
              <a:rPr lang="en-US" sz="2200" dirty="0" smtClean="0"/>
              <a:t>	FM </a:t>
            </a:r>
            <a:r>
              <a:rPr lang="en-US" sz="2200" dirty="0"/>
              <a:t>= Fade Margin</a:t>
            </a:r>
          </a:p>
          <a:p>
            <a:pPr marL="469900" indent="-469900">
              <a:lnSpc>
                <a:spcPct val="90000"/>
              </a:lnSpc>
              <a:buFont typeface="Wingdings" pitchFamily="2" charset="2"/>
              <a:buNone/>
            </a:pPr>
            <a:r>
              <a:rPr lang="en-US" sz="2200" dirty="0"/>
              <a:t>	</a:t>
            </a:r>
            <a:r>
              <a:rPr lang="en-US" sz="2200" dirty="0" smtClean="0"/>
              <a:t>	F   </a:t>
            </a:r>
            <a:r>
              <a:rPr lang="en-US" sz="2200" dirty="0"/>
              <a:t>= frequency (</a:t>
            </a:r>
            <a:r>
              <a:rPr lang="en-US" sz="2200" dirty="0" err="1"/>
              <a:t>Ghz</a:t>
            </a:r>
            <a:r>
              <a:rPr lang="en-US" sz="2200" dirty="0"/>
              <a:t>); (2≤ f ≤ </a:t>
            </a:r>
            <a:r>
              <a:rPr lang="en-US" sz="2200" dirty="0" smtClean="0"/>
              <a:t>11)</a:t>
            </a:r>
          </a:p>
          <a:p>
            <a:pPr marL="469900" indent="-469900">
              <a:lnSpc>
                <a:spcPct val="90000"/>
              </a:lnSpc>
              <a:buFont typeface="Wingdings" pitchFamily="2" charset="2"/>
              <a:buNone/>
            </a:pPr>
            <a:r>
              <a:rPr lang="en-US" sz="2200" dirty="0" smtClean="0"/>
              <a:t>		D  </a:t>
            </a:r>
            <a:r>
              <a:rPr lang="en-US" sz="2200" dirty="0"/>
              <a:t>= Path length (km); (30≤ D ≤ </a:t>
            </a:r>
            <a:r>
              <a:rPr lang="en-US" sz="2200" dirty="0" smtClean="0"/>
              <a:t>70)</a:t>
            </a:r>
          </a:p>
        </p:txBody>
      </p:sp>
      <p:sp>
        <p:nvSpPr>
          <p:cNvPr id="117764" name="Line 4"/>
          <p:cNvSpPr>
            <a:spLocks noChangeShapeType="1"/>
          </p:cNvSpPr>
          <p:nvPr/>
        </p:nvSpPr>
        <p:spPr bwMode="auto">
          <a:xfrm>
            <a:off x="5486400" y="2362200"/>
            <a:ext cx="1066800" cy="0"/>
          </a:xfrm>
          <a:prstGeom prst="line">
            <a:avLst/>
          </a:prstGeom>
          <a:noFill/>
          <a:ln w="952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xmlns="" val="360106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dissolve">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Effect transition="in" filter="dissolve">
                                      <p:cBhvr>
                                        <p:cTn id="12" dur="500"/>
                                        <p:tgtEl>
                                          <p:spTgt spid="117763"/>
                                        </p:tgtEl>
                                      </p:cBhvr>
                                    </p:animEffect>
                                  </p:childTnLst>
                                </p:cTn>
                              </p:par>
                            </p:childTnLst>
                          </p:cTn>
                        </p:par>
                        <p:par>
                          <p:cTn id="13" fill="hold">
                            <p:stCondLst>
                              <p:cond delay="500"/>
                            </p:stCondLst>
                            <p:childTnLst>
                              <p:par>
                                <p:cTn id="14" presetID="9" presetClass="entr" presetSubtype="0" fill="hold" grpId="0" nodeType="afterEffect">
                                  <p:stCondLst>
                                    <p:cond delay="1000"/>
                                  </p:stCondLst>
                                  <p:childTnLst>
                                    <p:set>
                                      <p:cBhvr>
                                        <p:cTn id="15" dur="1" fill="hold">
                                          <p:stCondLst>
                                            <p:cond delay="0"/>
                                          </p:stCondLst>
                                        </p:cTn>
                                        <p:tgtEl>
                                          <p:spTgt spid="117764"/>
                                        </p:tgtEl>
                                        <p:attrNameLst>
                                          <p:attrName>style.visibility</p:attrName>
                                        </p:attrNameLst>
                                      </p:cBhvr>
                                      <p:to>
                                        <p:strVal val="visible"/>
                                      </p:to>
                                    </p:set>
                                    <p:animEffect transition="in" filter="dissolve">
                                      <p:cBhvr>
                                        <p:cTn id="16"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autoUpdateAnimBg="0"/>
      <p:bldP spid="11776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Unavailability</a:t>
            </a:r>
            <a:endParaRPr lang="en-US" dirty="0"/>
          </a:p>
        </p:txBody>
      </p:sp>
      <p:sp>
        <p:nvSpPr>
          <p:cNvPr id="3" name="Content Placeholder 2"/>
          <p:cNvSpPr>
            <a:spLocks noGrp="1"/>
          </p:cNvSpPr>
          <p:nvPr>
            <p:ph idx="1"/>
          </p:nvPr>
        </p:nvSpPr>
        <p:spPr/>
        <p:txBody>
          <a:bodyPr/>
          <a:lstStyle/>
          <a:p>
            <a:r>
              <a:rPr lang="en-US" dirty="0" smtClean="0"/>
              <a:t>Time availability (</a:t>
            </a:r>
            <a:r>
              <a:rPr lang="en-US" i="1" dirty="0" smtClean="0"/>
              <a:t>A</a:t>
            </a:r>
            <a:r>
              <a:rPr lang="en-US" i="1" baseline="-25000" dirty="0" smtClean="0"/>
              <a:t>v</a:t>
            </a:r>
            <a:r>
              <a:rPr lang="en-US" dirty="0" smtClean="0"/>
              <a:t>) is commonly in the range from 0.99 to 0.99999 or 99% to 99.999% of the time.</a:t>
            </a:r>
          </a:p>
          <a:p>
            <a:r>
              <a:rPr lang="en-US" dirty="0" smtClean="0"/>
              <a:t>Unavailability (</a:t>
            </a:r>
            <a:r>
              <a:rPr lang="en-US" i="1" dirty="0" err="1" smtClean="0"/>
              <a:t>U</a:t>
            </a:r>
            <a:r>
              <a:rPr lang="en-US" i="1" baseline="-25000" dirty="0" err="1" smtClean="0"/>
              <a:t>nav</a:t>
            </a:r>
            <a:r>
              <a:rPr lang="en-US" dirty="0" smtClean="0"/>
              <a:t>)is just contrary to the above definition.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606849898"/>
              </p:ext>
            </p:extLst>
          </p:nvPr>
        </p:nvGraphicFramePr>
        <p:xfrm>
          <a:off x="3657600" y="4114800"/>
          <a:ext cx="2065867" cy="609600"/>
        </p:xfrm>
        <a:graphic>
          <a:graphicData uri="http://schemas.openxmlformats.org/presentationml/2006/ole">
            <p:oleObj spid="_x0000_s14342" name="Equation" r:id="rId3" imgW="774364" imgH="228501" progId="Equation.3">
              <p:embed/>
            </p:oleObj>
          </a:graphicData>
        </a:graphic>
      </p:graphicFrame>
    </p:spTree>
    <p:extLst>
      <p:ext uri="{BB962C8B-B14F-4D97-AF65-F5344CB8AC3E}">
        <p14:creationId xmlns:p14="http://schemas.microsoft.com/office/powerpoint/2010/main" xmlns="" val="10879066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Fade Margin for Rayleigh Fading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46750986"/>
              </p:ext>
            </p:extLst>
          </p:nvPr>
        </p:nvGraphicFramePr>
        <p:xfrm>
          <a:off x="914400" y="1600200"/>
          <a:ext cx="7499350" cy="2225040"/>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r>
                        <a:rPr lang="en-US" dirty="0" smtClean="0"/>
                        <a:t>Time Availability (%)</a:t>
                      </a:r>
                      <a:endParaRPr lang="en-US" dirty="0"/>
                    </a:p>
                  </a:txBody>
                  <a:tcPr/>
                </a:tc>
                <a:tc>
                  <a:txBody>
                    <a:bodyPr/>
                    <a:lstStyle/>
                    <a:p>
                      <a:pPr algn="ctr"/>
                      <a:r>
                        <a:rPr lang="en-US" dirty="0" smtClean="0"/>
                        <a:t>Fade Margin (dB)</a:t>
                      </a:r>
                      <a:endParaRPr lang="en-US" dirty="0"/>
                    </a:p>
                  </a:txBody>
                  <a:tcPr/>
                </a:tc>
              </a:tr>
              <a:tr h="370840">
                <a:tc>
                  <a:txBody>
                    <a:bodyPr/>
                    <a:lstStyle/>
                    <a:p>
                      <a:pPr algn="ctr"/>
                      <a:r>
                        <a:rPr lang="en-US" dirty="0" smtClean="0"/>
                        <a:t>90</a:t>
                      </a:r>
                      <a:endParaRPr lang="en-US" dirty="0"/>
                    </a:p>
                  </a:txBody>
                  <a:tcPr/>
                </a:tc>
                <a:tc>
                  <a:txBody>
                    <a:bodyPr/>
                    <a:lstStyle/>
                    <a:p>
                      <a:pPr algn="ctr"/>
                      <a:r>
                        <a:rPr lang="en-US" dirty="0" smtClean="0"/>
                        <a:t>8</a:t>
                      </a:r>
                      <a:endParaRPr lang="en-US" dirty="0"/>
                    </a:p>
                  </a:txBody>
                  <a:tcPr/>
                </a:tc>
              </a:tr>
              <a:tr h="370840">
                <a:tc>
                  <a:txBody>
                    <a:bodyPr/>
                    <a:lstStyle/>
                    <a:p>
                      <a:pPr algn="ctr"/>
                      <a:r>
                        <a:rPr lang="en-US" dirty="0" smtClean="0"/>
                        <a:t>99</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99.9</a:t>
                      </a:r>
                      <a:endParaRPr lang="en-US" dirty="0"/>
                    </a:p>
                  </a:txBody>
                  <a:tcPr/>
                </a:tc>
                <a:tc>
                  <a:txBody>
                    <a:bodyPr/>
                    <a:lstStyle/>
                    <a:p>
                      <a:pPr algn="ctr"/>
                      <a:r>
                        <a:rPr lang="en-US" dirty="0" smtClean="0"/>
                        <a:t>28</a:t>
                      </a:r>
                      <a:endParaRPr lang="en-US" dirty="0"/>
                    </a:p>
                  </a:txBody>
                  <a:tcPr/>
                </a:tc>
              </a:tr>
              <a:tr h="370840">
                <a:tc>
                  <a:txBody>
                    <a:bodyPr/>
                    <a:lstStyle/>
                    <a:p>
                      <a:pPr algn="ctr"/>
                      <a:r>
                        <a:rPr lang="en-US" dirty="0" smtClean="0"/>
                        <a:t>99.99</a:t>
                      </a:r>
                      <a:endParaRPr lang="en-US" dirty="0"/>
                    </a:p>
                  </a:txBody>
                  <a:tcPr/>
                </a:tc>
                <a:tc>
                  <a:txBody>
                    <a:bodyPr/>
                    <a:lstStyle/>
                    <a:p>
                      <a:pPr algn="ctr"/>
                      <a:r>
                        <a:rPr lang="en-US" dirty="0" smtClean="0"/>
                        <a:t>38</a:t>
                      </a:r>
                      <a:endParaRPr lang="en-US" dirty="0"/>
                    </a:p>
                  </a:txBody>
                  <a:tcPr/>
                </a:tc>
              </a:tr>
              <a:tr h="370840">
                <a:tc>
                  <a:txBody>
                    <a:bodyPr/>
                    <a:lstStyle/>
                    <a:p>
                      <a:pPr algn="ctr"/>
                      <a:r>
                        <a:rPr lang="en-US" dirty="0" smtClean="0"/>
                        <a:t>99.999</a:t>
                      </a:r>
                      <a:endParaRPr lang="en-US" dirty="0"/>
                    </a:p>
                  </a:txBody>
                  <a:tcPr/>
                </a:tc>
                <a:tc>
                  <a:txBody>
                    <a:bodyPr/>
                    <a:lstStyle/>
                    <a:p>
                      <a:pPr algn="ctr"/>
                      <a:r>
                        <a:rPr lang="en-US" dirty="0" smtClean="0"/>
                        <a:t>48</a:t>
                      </a:r>
                      <a:endParaRPr lang="en-US" dirty="0"/>
                    </a:p>
                  </a:txBody>
                  <a:tcPr/>
                </a:tc>
              </a:tr>
            </a:tbl>
          </a:graphicData>
        </a:graphic>
      </p:graphicFrame>
      <p:sp>
        <p:nvSpPr>
          <p:cNvPr id="5" name="TextBox 4"/>
          <p:cNvSpPr txBox="1"/>
          <p:nvPr/>
        </p:nvSpPr>
        <p:spPr>
          <a:xfrm>
            <a:off x="1143000" y="4038600"/>
            <a:ext cx="7162800" cy="1477328"/>
          </a:xfrm>
          <a:prstGeom prst="rect">
            <a:avLst/>
          </a:prstGeom>
          <a:noFill/>
        </p:spPr>
        <p:txBody>
          <a:bodyPr wrap="square" rtlCol="0">
            <a:spAutoFit/>
          </a:bodyPr>
          <a:lstStyle/>
          <a:p>
            <a:r>
              <a:rPr lang="en-US" dirty="0" smtClean="0"/>
              <a:t>Example:</a:t>
            </a:r>
          </a:p>
          <a:p>
            <a:r>
              <a:rPr lang="en-US" dirty="0" smtClean="0"/>
              <a:t>A link with a minimum </a:t>
            </a:r>
            <a:r>
              <a:rPr lang="en-US" dirty="0" err="1" smtClean="0"/>
              <a:t>unfaded</a:t>
            </a:r>
            <a:r>
              <a:rPr lang="en-US" dirty="0" smtClean="0"/>
              <a:t> C/N specified as 20 dB. What will be the C/N requirements to meet the objective of 99.95% time availability? What is the total time in a year when the C/N would be less than 20 dB?</a:t>
            </a:r>
            <a:endParaRPr lang="en-US" dirty="0"/>
          </a:p>
        </p:txBody>
      </p:sp>
    </p:spTree>
    <p:extLst>
      <p:ext uri="{BB962C8B-B14F-4D97-AF65-F5344CB8AC3E}">
        <p14:creationId xmlns:p14="http://schemas.microsoft.com/office/powerpoint/2010/main" xmlns="" val="9011349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Radio System Design for Telecommunication, Third Edition</a:t>
            </a:r>
          </a:p>
          <a:p>
            <a:pPr lvl="1"/>
            <a:r>
              <a:rPr lang="en-US" dirty="0" smtClean="0"/>
              <a:t>Roger L. Freeman</a:t>
            </a:r>
          </a:p>
          <a:p>
            <a:pPr lvl="1"/>
            <a:r>
              <a:rPr lang="en-US" dirty="0" smtClean="0"/>
              <a:t>Copyright © 2007 John Wiley &amp; Sons, Inc.</a:t>
            </a:r>
          </a:p>
          <a:p>
            <a:r>
              <a:rPr lang="en-US" dirty="0" smtClean="0"/>
              <a:t>Microwave Transmission Networks</a:t>
            </a:r>
          </a:p>
          <a:p>
            <a:pPr lvl="1"/>
            <a:r>
              <a:rPr lang="en-US" dirty="0" smtClean="0"/>
              <a:t>Harvey </a:t>
            </a:r>
            <a:r>
              <a:rPr lang="en-US" dirty="0" err="1" smtClean="0"/>
              <a:t>Lehpamer</a:t>
            </a:r>
            <a:endParaRPr lang="en-US" dirty="0" smtClean="0"/>
          </a:p>
          <a:p>
            <a:pPr lvl="1"/>
            <a:r>
              <a:rPr lang="en-US" dirty="0" smtClean="0"/>
              <a:t>Copyright © 2004 McGraw-Hill Companies, Inc.</a:t>
            </a:r>
          </a:p>
          <a:p>
            <a:r>
              <a:rPr lang="en-US" dirty="0" smtClean="0"/>
              <a:t>Fundamentals of Microwave Communication</a:t>
            </a:r>
          </a:p>
          <a:p>
            <a:pPr lvl="1"/>
            <a:r>
              <a:rPr lang="en-US" dirty="0" smtClean="0"/>
              <a:t>Manny T. Rule</a:t>
            </a:r>
          </a:p>
          <a:p>
            <a:r>
              <a:rPr lang="en-US" dirty="0" smtClean="0"/>
              <a:t>Microwave Engineering Design Consideration</a:t>
            </a:r>
          </a:p>
          <a:p>
            <a:pPr lvl="1"/>
            <a:r>
              <a:rPr lang="en-US" dirty="0" err="1" smtClean="0"/>
              <a:t>Lenkurt</a:t>
            </a:r>
            <a:endParaRPr lang="en-US" dirty="0" smtClean="0"/>
          </a:p>
        </p:txBody>
      </p:sp>
    </p:spTree>
    <p:extLst>
      <p:ext uri="{BB962C8B-B14F-4D97-AF65-F5344CB8AC3E}">
        <p14:creationId xmlns:p14="http://schemas.microsoft.com/office/powerpoint/2010/main" xmlns="" val="459735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ctrTitle"/>
          </p:nvPr>
        </p:nvSpPr>
        <p:spPr/>
        <p:txBody>
          <a:bodyPr/>
          <a:lstStyle/>
          <a:p>
            <a:r>
              <a:rPr lang="en-US" smtClean="0"/>
              <a:t>THANK YOU…</a:t>
            </a: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K-Curve Conditions</a:t>
            </a:r>
            <a:endParaRPr lang="en-US" dirty="0"/>
          </a:p>
        </p:txBody>
      </p:sp>
      <p:sp>
        <p:nvSpPr>
          <p:cNvPr id="3" name="Content Placeholder 2"/>
          <p:cNvSpPr>
            <a:spLocks noGrp="1"/>
          </p:cNvSpPr>
          <p:nvPr>
            <p:ph sz="quarter" idx="1"/>
          </p:nvPr>
        </p:nvSpPr>
        <p:spPr>
          <a:xfrm>
            <a:off x="457200" y="1600200"/>
            <a:ext cx="5257800" cy="4873752"/>
          </a:xfrm>
        </p:spPr>
        <p:txBody>
          <a:bodyPr>
            <a:normAutofit fontScale="92500" lnSpcReduction="20000"/>
          </a:bodyPr>
          <a:lstStyle/>
          <a:p>
            <a:r>
              <a:rPr lang="en-US" dirty="0" smtClean="0"/>
              <a:t>Sub-standard Condition</a:t>
            </a:r>
          </a:p>
          <a:p>
            <a:pPr lvl="1"/>
            <a:r>
              <a:rPr lang="en-US" dirty="0" smtClean="0"/>
              <a:t>The microwave beam is bent away from the Earth</a:t>
            </a:r>
          </a:p>
          <a:p>
            <a:r>
              <a:rPr lang="en-US" dirty="0" smtClean="0"/>
              <a:t>Standard Condition</a:t>
            </a:r>
          </a:p>
          <a:p>
            <a:pPr lvl="1"/>
            <a:r>
              <a:rPr lang="en-US" dirty="0" smtClean="0"/>
              <a:t>The fictitious earth radius appears to the microwave beams to be longer than the true earth radius.</a:t>
            </a:r>
          </a:p>
          <a:p>
            <a:r>
              <a:rPr lang="en-US" dirty="0" smtClean="0"/>
              <a:t>Super-standard Condition.</a:t>
            </a:r>
          </a:p>
          <a:p>
            <a:pPr lvl="1"/>
            <a:r>
              <a:rPr lang="en-US" dirty="0" smtClean="0"/>
              <a:t>This condition results in an effective flattening of the equivalent earth’s curvature.</a:t>
            </a:r>
          </a:p>
          <a:p>
            <a:r>
              <a:rPr lang="en-US" dirty="0" smtClean="0"/>
              <a:t>Infinity Condition (Flat Earth Condition)</a:t>
            </a:r>
          </a:p>
          <a:p>
            <a:pPr lvl="1"/>
            <a:r>
              <a:rPr lang="en-US" dirty="0" smtClean="0"/>
              <a:t>This condition results to zero curvature (as if the earth is flat) and the microwave beam follows the curvature of the earth.</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9</a:t>
            </a:fld>
            <a:endParaRPr kumimoji="0" lang="en-US" dirty="0"/>
          </a:p>
        </p:txBody>
      </p:sp>
      <p:sp>
        <p:nvSpPr>
          <p:cNvPr id="5" name="Rounded Rectangle 4"/>
          <p:cNvSpPr/>
          <p:nvPr/>
        </p:nvSpPr>
        <p:spPr>
          <a:xfrm>
            <a:off x="6324600" y="16002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6781800" y="1738027"/>
          <a:ext cx="877887" cy="471773"/>
        </p:xfrm>
        <a:graphic>
          <a:graphicData uri="http://schemas.openxmlformats.org/presentationml/2006/ole">
            <p:oleObj spid="_x0000_s7190" name="Equation" r:id="rId3" imgW="329914" imgH="177646" progId="Equation.3">
              <p:embed/>
            </p:oleObj>
          </a:graphicData>
        </a:graphic>
      </p:graphicFrame>
      <p:sp>
        <p:nvSpPr>
          <p:cNvPr id="7" name="Rounded Rectangle 6"/>
          <p:cNvSpPr/>
          <p:nvPr/>
        </p:nvSpPr>
        <p:spPr>
          <a:xfrm>
            <a:off x="6324600" y="27432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nvGraphicFramePr>
        <p:xfrm>
          <a:off x="6781800" y="2745588"/>
          <a:ext cx="752475" cy="776063"/>
        </p:xfrm>
        <a:graphic>
          <a:graphicData uri="http://schemas.openxmlformats.org/presentationml/2006/ole">
            <p:oleObj spid="_x0000_s7191" name="Equation" r:id="rId4" imgW="380835" imgH="393529" progId="Equation.3">
              <p:embed/>
            </p:oleObj>
          </a:graphicData>
        </a:graphic>
      </p:graphicFrame>
      <p:sp>
        <p:nvSpPr>
          <p:cNvPr id="9" name="Rounded Rectangle 8"/>
          <p:cNvSpPr/>
          <p:nvPr/>
        </p:nvSpPr>
        <p:spPr>
          <a:xfrm>
            <a:off x="6324600" y="3810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324600" y="48768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nvGraphicFramePr>
        <p:xfrm>
          <a:off x="6697663" y="5014913"/>
          <a:ext cx="1046162" cy="471487"/>
        </p:xfrm>
        <a:graphic>
          <a:graphicData uri="http://schemas.openxmlformats.org/presentationml/2006/ole">
            <p:oleObj spid="_x0000_s7192" name="Equation" r:id="rId5" imgW="393359" imgH="177646" progId="Equation.3">
              <p:embed/>
            </p:oleObj>
          </a:graphicData>
        </a:graphic>
      </p:graphicFrame>
      <p:graphicFrame>
        <p:nvGraphicFramePr>
          <p:cNvPr id="52230" name="Object 6"/>
          <p:cNvGraphicFramePr>
            <a:graphicFrameLocks noChangeAspect="1"/>
          </p:cNvGraphicFramePr>
          <p:nvPr/>
        </p:nvGraphicFramePr>
        <p:xfrm>
          <a:off x="6791325" y="3797300"/>
          <a:ext cx="752475" cy="774700"/>
        </p:xfrm>
        <a:graphic>
          <a:graphicData uri="http://schemas.openxmlformats.org/presentationml/2006/ole">
            <p:oleObj spid="_x0000_s7193" name="Equation" r:id="rId6" imgW="380835" imgH="393529" progId="Equation.3">
              <p:embed/>
            </p:oleObj>
          </a:graphicData>
        </a:graphic>
      </p:graphicFrame>
    </p:spTree>
    <p:extLst>
      <p:ext uri="{BB962C8B-B14F-4D97-AF65-F5344CB8AC3E}">
        <p14:creationId xmlns:p14="http://schemas.microsoft.com/office/powerpoint/2010/main" xmlns="" val="3237757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view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Review Theme</Template>
  <TotalTime>1122</TotalTime>
  <Words>3164</Words>
  <Application>Microsoft Office PowerPoint</Application>
  <PresentationFormat>On-screen Show (4:3)</PresentationFormat>
  <Paragraphs>722</Paragraphs>
  <Slides>84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Review Theme</vt:lpstr>
      <vt:lpstr>Equation</vt:lpstr>
      <vt:lpstr>MICROWAVE COMMUNICATION</vt:lpstr>
      <vt:lpstr>What is Microwave</vt:lpstr>
      <vt:lpstr>What is Microwave Communication</vt:lpstr>
      <vt:lpstr>Classification of Microwave</vt:lpstr>
      <vt:lpstr>Advantages of Microwave System</vt:lpstr>
      <vt:lpstr>Disadvantage of Microwave System</vt:lpstr>
      <vt:lpstr>Terrestrial Microwave</vt:lpstr>
      <vt:lpstr>The K-Curve</vt:lpstr>
      <vt:lpstr>K-Curve Conditions</vt:lpstr>
      <vt:lpstr>Effective Earth Radius</vt:lpstr>
      <vt:lpstr>Earth Bulge and Curvature</vt:lpstr>
      <vt:lpstr>Duplex Transmission</vt:lpstr>
      <vt:lpstr>Frequency Planning</vt:lpstr>
      <vt:lpstr>Data Sheets</vt:lpstr>
      <vt:lpstr>Nominal Output Power</vt:lpstr>
      <vt:lpstr>Fresnel Zone</vt:lpstr>
      <vt:lpstr>Fresnel Zone</vt:lpstr>
      <vt:lpstr>Fresnel Zone</vt:lpstr>
      <vt:lpstr>Line-of-Sight Considerations</vt:lpstr>
      <vt:lpstr>Line-of-Sight Considerations</vt:lpstr>
      <vt:lpstr>Antenna Gain</vt:lpstr>
      <vt:lpstr>Antenna Architecture</vt:lpstr>
      <vt:lpstr>Link Analysis Formulas</vt:lpstr>
      <vt:lpstr>1. Effective Isotropically Radiated Power (EIRP) </vt:lpstr>
      <vt:lpstr>2. Antenna Gain Formula </vt:lpstr>
      <vt:lpstr>Antenna Gain Formula</vt:lpstr>
      <vt:lpstr>3. Isotropic Receive Level (IRL)</vt:lpstr>
      <vt:lpstr>4. Free Space Loss (FSL) </vt:lpstr>
      <vt:lpstr>Free Space Loss (FSL)</vt:lpstr>
      <vt:lpstr>Free Space Loss (FSL)</vt:lpstr>
      <vt:lpstr>5. Received Signal Level   (RSL) – unfaded</vt:lpstr>
      <vt:lpstr>6. Receiver Threshold (C/N)</vt:lpstr>
      <vt:lpstr>7. Thermal Noise Threshold (Pn)</vt:lpstr>
      <vt:lpstr>8. Fade Margin (FM) </vt:lpstr>
      <vt:lpstr>Barnett-Vignant Equation</vt:lpstr>
      <vt:lpstr>System Gain </vt:lpstr>
      <vt:lpstr>GS = FM + FSL + Lf + Lb – At - Ar</vt:lpstr>
      <vt:lpstr>Sample Problems </vt:lpstr>
      <vt:lpstr>Solution:</vt:lpstr>
      <vt:lpstr>Slide 40</vt:lpstr>
      <vt:lpstr>Solution: Part 1</vt:lpstr>
      <vt:lpstr>Solution: Part 2</vt:lpstr>
      <vt:lpstr>Slide 43</vt:lpstr>
      <vt:lpstr>Solution: Part 1:</vt:lpstr>
      <vt:lpstr>Solution: Part 2</vt:lpstr>
      <vt:lpstr>Solution: Part 3</vt:lpstr>
      <vt:lpstr>Solution: Part 4</vt:lpstr>
      <vt:lpstr>Link Budget</vt:lpstr>
      <vt:lpstr>LINK BUDGET</vt:lpstr>
      <vt:lpstr>Transmitter Output Power</vt:lpstr>
      <vt:lpstr>Antenna Gain</vt:lpstr>
      <vt:lpstr>Antenna Gain</vt:lpstr>
      <vt:lpstr>Types of Gain</vt:lpstr>
      <vt:lpstr>Receiver Threshold Power</vt:lpstr>
      <vt:lpstr>Types of Losses</vt:lpstr>
      <vt:lpstr>TYPES OF LOSSES</vt:lpstr>
      <vt:lpstr>Free-Space Loss (FSL)</vt:lpstr>
      <vt:lpstr>Transmission Losses</vt:lpstr>
      <vt:lpstr>Waveguide Loss</vt:lpstr>
      <vt:lpstr>Transmission Losses</vt:lpstr>
      <vt:lpstr>Fade Margins</vt:lpstr>
      <vt:lpstr>    Atmospheric Absorption Loss (AAL)</vt:lpstr>
      <vt:lpstr>Miscellaneous Path Loss (MPL) </vt:lpstr>
      <vt:lpstr>OTHER LOSSES</vt:lpstr>
      <vt:lpstr>NET PATH LOSS </vt:lpstr>
      <vt:lpstr>Fading and  Fade Margin</vt:lpstr>
      <vt:lpstr>Fading</vt:lpstr>
      <vt:lpstr>Fade Margin</vt:lpstr>
      <vt:lpstr>CATEGORIES OF FADING </vt:lpstr>
      <vt:lpstr>COUNTERMEASURES</vt:lpstr>
      <vt:lpstr>Diversity</vt:lpstr>
      <vt:lpstr>The method of transmission may be due to:</vt:lpstr>
      <vt:lpstr>PATH DIVERSITY</vt:lpstr>
      <vt:lpstr>SPACE DIVERSITY</vt:lpstr>
      <vt:lpstr>Space Diversity</vt:lpstr>
      <vt:lpstr>Space Diversity Main Features</vt:lpstr>
      <vt:lpstr>SPACE DIVERSITY FORMULA</vt:lpstr>
      <vt:lpstr>FREQUENCY DIVERSITY</vt:lpstr>
      <vt:lpstr>Frequency Diversity</vt:lpstr>
      <vt:lpstr>Improvement Factor of  Frequency Diversity</vt:lpstr>
      <vt:lpstr>Time Unavailability</vt:lpstr>
      <vt:lpstr>Fade Margin for Rayleigh Fading</vt:lpstr>
      <vt:lpstr>References</vt:lpstr>
      <vt:lpstr>THANK YOU…</vt:lpstr>
    </vt:vector>
  </TitlesOfParts>
  <Company>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Microwave Communication</dc:title>
  <dc:creator>Engr. Divino Fiel A. de Bien</dc:creator>
  <cp:lastModifiedBy>Corporate Edition</cp:lastModifiedBy>
  <cp:revision>50</cp:revision>
  <cp:lastPrinted>1601-01-01T00:00:00Z</cp:lastPrinted>
  <dcterms:created xsi:type="dcterms:W3CDTF">2007-03-10T15:42:39Z</dcterms:created>
  <dcterms:modified xsi:type="dcterms:W3CDTF">2013-02-13T04:43:43Z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TC010721411033</vt:lpwstr>
  </property>
</Properties>
</file>